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837" r:id="rId2"/>
    <p:sldMasterId id="2147483934" r:id="rId3"/>
    <p:sldMasterId id="2147483987" r:id="rId4"/>
    <p:sldMasterId id="2147484000" r:id="rId5"/>
    <p:sldMasterId id="2147484012" r:id="rId6"/>
  </p:sldMasterIdLst>
  <p:notesMasterIdLst>
    <p:notesMasterId r:id="rId26"/>
  </p:notesMasterIdLst>
  <p:handoutMasterIdLst>
    <p:handoutMasterId r:id="rId27"/>
  </p:handoutMasterIdLst>
  <p:sldIdLst>
    <p:sldId id="624" r:id="rId7"/>
    <p:sldId id="638" r:id="rId8"/>
    <p:sldId id="641" r:id="rId9"/>
    <p:sldId id="528" r:id="rId10"/>
    <p:sldId id="459" r:id="rId11"/>
    <p:sldId id="530" r:id="rId12"/>
    <p:sldId id="636" r:id="rId13"/>
    <p:sldId id="579" r:id="rId14"/>
    <p:sldId id="532" r:id="rId15"/>
    <p:sldId id="533" r:id="rId16"/>
    <p:sldId id="640" r:id="rId17"/>
    <p:sldId id="628" r:id="rId18"/>
    <p:sldId id="621" r:id="rId19"/>
    <p:sldId id="627" r:id="rId20"/>
    <p:sldId id="629" r:id="rId21"/>
    <p:sldId id="622" r:id="rId22"/>
    <p:sldId id="643" r:id="rId23"/>
    <p:sldId id="637" r:id="rId24"/>
    <p:sldId id="642" r:id="rId25"/>
  </p:sldIdLst>
  <p:sldSz cx="9144000" cy="6858000" type="screen4x3"/>
  <p:notesSz cx="10234613" cy="7099300"/>
  <p:defaultTextStyle>
    <a:defPPr>
      <a:defRPr lang="ar-LB"/>
    </a:defPPr>
    <a:lvl1pPr algn="r" rtl="1" fontAlgn="base">
      <a:spcBef>
        <a:spcPct val="0"/>
      </a:spcBef>
      <a:spcAft>
        <a:spcPct val="0"/>
      </a:spcAft>
      <a:defRPr kern="1200">
        <a:solidFill>
          <a:schemeClr val="tx1"/>
        </a:solidFill>
        <a:latin typeface="Tahoma" pitchFamily="34" charset="0"/>
        <a:ea typeface="+mn-ea"/>
        <a:cs typeface="Arial" charset="0"/>
      </a:defRPr>
    </a:lvl1pPr>
    <a:lvl2pPr marL="457200" algn="r" rtl="1" fontAlgn="base">
      <a:spcBef>
        <a:spcPct val="0"/>
      </a:spcBef>
      <a:spcAft>
        <a:spcPct val="0"/>
      </a:spcAft>
      <a:defRPr kern="1200">
        <a:solidFill>
          <a:schemeClr val="tx1"/>
        </a:solidFill>
        <a:latin typeface="Tahoma" pitchFamily="34" charset="0"/>
        <a:ea typeface="+mn-ea"/>
        <a:cs typeface="Arial" charset="0"/>
      </a:defRPr>
    </a:lvl2pPr>
    <a:lvl3pPr marL="914400" algn="r" rtl="1" fontAlgn="base">
      <a:spcBef>
        <a:spcPct val="0"/>
      </a:spcBef>
      <a:spcAft>
        <a:spcPct val="0"/>
      </a:spcAft>
      <a:defRPr kern="1200">
        <a:solidFill>
          <a:schemeClr val="tx1"/>
        </a:solidFill>
        <a:latin typeface="Tahoma" pitchFamily="34" charset="0"/>
        <a:ea typeface="+mn-ea"/>
        <a:cs typeface="Arial" charset="0"/>
      </a:defRPr>
    </a:lvl3pPr>
    <a:lvl4pPr marL="1371600" algn="r" rtl="1" fontAlgn="base">
      <a:spcBef>
        <a:spcPct val="0"/>
      </a:spcBef>
      <a:spcAft>
        <a:spcPct val="0"/>
      </a:spcAft>
      <a:defRPr kern="1200">
        <a:solidFill>
          <a:schemeClr val="tx1"/>
        </a:solidFill>
        <a:latin typeface="Tahoma" pitchFamily="34" charset="0"/>
        <a:ea typeface="+mn-ea"/>
        <a:cs typeface="Arial" charset="0"/>
      </a:defRPr>
    </a:lvl4pPr>
    <a:lvl5pPr marL="1828800" algn="r" rtl="1"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285"/>
    <a:srgbClr val="FFCDBD"/>
    <a:srgbClr val="CC3300"/>
    <a:srgbClr val="600000"/>
    <a:srgbClr val="0000CC"/>
    <a:srgbClr val="FFFF99"/>
    <a:srgbClr val="000099"/>
    <a:srgbClr val="FFFFFF"/>
    <a:srgbClr val="0066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367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5/10/relationships/revisionInfo" Target="revisionInfo.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7810" name="Rectangle 2"/>
          <p:cNvSpPr>
            <a:spLocks noGrp="1" noChangeArrowheads="1"/>
          </p:cNvSpPr>
          <p:nvPr>
            <p:ph type="hdr" sz="quarter"/>
          </p:nvPr>
        </p:nvSpPr>
        <p:spPr bwMode="auto">
          <a:xfrm>
            <a:off x="5799614" y="0"/>
            <a:ext cx="4434999" cy="35468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247811" name="Rectangle 3"/>
          <p:cNvSpPr>
            <a:spLocks noGrp="1" noChangeArrowheads="1"/>
          </p:cNvSpPr>
          <p:nvPr>
            <p:ph type="dt" sz="quarter" idx="1"/>
          </p:nvPr>
        </p:nvSpPr>
        <p:spPr bwMode="auto">
          <a:xfrm>
            <a:off x="2370" y="0"/>
            <a:ext cx="4434999" cy="35468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endParaRPr lang="en-US"/>
          </a:p>
        </p:txBody>
      </p:sp>
      <p:sp>
        <p:nvSpPr>
          <p:cNvPr id="247812" name="Rectangle 4"/>
          <p:cNvSpPr>
            <a:spLocks noGrp="1" noChangeArrowheads="1"/>
          </p:cNvSpPr>
          <p:nvPr>
            <p:ph type="ftr" sz="quarter" idx="2"/>
          </p:nvPr>
        </p:nvSpPr>
        <p:spPr bwMode="auto">
          <a:xfrm>
            <a:off x="5799614" y="6743486"/>
            <a:ext cx="4434999" cy="3546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247813" name="Rectangle 5"/>
          <p:cNvSpPr>
            <a:spLocks noGrp="1" noChangeArrowheads="1"/>
          </p:cNvSpPr>
          <p:nvPr>
            <p:ph type="sldNum" sz="quarter" idx="3"/>
          </p:nvPr>
        </p:nvSpPr>
        <p:spPr bwMode="auto">
          <a:xfrm>
            <a:off x="2370" y="6743486"/>
            <a:ext cx="4434999" cy="3546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fld id="{08AA2479-4FDA-45BA-A0DF-FBE8B84DACC4}" type="slidenum">
              <a:rPr lang="ar-SA"/>
              <a:pPr/>
              <a:t>‹#›</a:t>
            </a:fld>
            <a:endParaRPr lang="en-US"/>
          </a:p>
        </p:txBody>
      </p:sp>
    </p:spTree>
    <p:extLst>
      <p:ext uri="{BB962C8B-B14F-4D97-AF65-F5344CB8AC3E}">
        <p14:creationId xmlns:p14="http://schemas.microsoft.com/office/powerpoint/2010/main" val="3938674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5799614" y="0"/>
            <a:ext cx="4434999" cy="35468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36195" name="Rectangle 3"/>
          <p:cNvSpPr>
            <a:spLocks noGrp="1" noChangeArrowheads="1"/>
          </p:cNvSpPr>
          <p:nvPr>
            <p:ph type="dt" idx="1"/>
          </p:nvPr>
        </p:nvSpPr>
        <p:spPr bwMode="auto">
          <a:xfrm>
            <a:off x="2370" y="0"/>
            <a:ext cx="4434999" cy="35468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endParaRPr lang="en-US"/>
          </a:p>
        </p:txBody>
      </p:sp>
      <p:sp>
        <p:nvSpPr>
          <p:cNvPr id="136196" name="Rectangle 4"/>
          <p:cNvSpPr>
            <a:spLocks noGrp="1" noRot="1" noChangeAspect="1" noChangeArrowheads="1" noTextEdit="1"/>
          </p:cNvSpPr>
          <p:nvPr>
            <p:ph type="sldImg" idx="2"/>
          </p:nvPr>
        </p:nvSpPr>
        <p:spPr bwMode="auto">
          <a:xfrm>
            <a:off x="3343275" y="533400"/>
            <a:ext cx="3548063" cy="2660650"/>
          </a:xfrm>
          <a:prstGeom prst="rect">
            <a:avLst/>
          </a:prstGeom>
          <a:noFill/>
          <a:ln w="9525">
            <a:solidFill>
              <a:srgbClr val="000000"/>
            </a:solidFill>
            <a:miter lim="800000"/>
            <a:headEnd/>
            <a:tailEnd/>
          </a:ln>
          <a:effectLst/>
        </p:spPr>
      </p:sp>
      <p:sp>
        <p:nvSpPr>
          <p:cNvPr id="136197" name="Rectangle 5"/>
          <p:cNvSpPr>
            <a:spLocks noGrp="1" noChangeArrowheads="1"/>
          </p:cNvSpPr>
          <p:nvPr>
            <p:ph type="body" sz="quarter" idx="3"/>
          </p:nvPr>
        </p:nvSpPr>
        <p:spPr bwMode="auto">
          <a:xfrm>
            <a:off x="1023462" y="3372310"/>
            <a:ext cx="8187690" cy="31944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6198" name="Rectangle 6"/>
          <p:cNvSpPr>
            <a:spLocks noGrp="1" noChangeArrowheads="1"/>
          </p:cNvSpPr>
          <p:nvPr>
            <p:ph type="ftr" sz="quarter" idx="4"/>
          </p:nvPr>
        </p:nvSpPr>
        <p:spPr bwMode="auto">
          <a:xfrm>
            <a:off x="5799614" y="6743486"/>
            <a:ext cx="4434999" cy="3546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36199" name="Rectangle 7"/>
          <p:cNvSpPr>
            <a:spLocks noGrp="1" noChangeArrowheads="1"/>
          </p:cNvSpPr>
          <p:nvPr>
            <p:ph type="sldNum" sz="quarter" idx="5"/>
          </p:nvPr>
        </p:nvSpPr>
        <p:spPr bwMode="auto">
          <a:xfrm>
            <a:off x="2370" y="6743486"/>
            <a:ext cx="4434999" cy="3546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fld id="{D3887BE4-2CA9-4EA0-8086-5FCD9C0C49B1}" type="slidenum">
              <a:rPr lang="ar-SA"/>
              <a:pPr/>
              <a:t>‹#›</a:t>
            </a:fld>
            <a:endParaRPr lang="en-US"/>
          </a:p>
        </p:txBody>
      </p:sp>
    </p:spTree>
    <p:extLst>
      <p:ext uri="{BB962C8B-B14F-4D97-AF65-F5344CB8AC3E}">
        <p14:creationId xmlns:p14="http://schemas.microsoft.com/office/powerpoint/2010/main" val="1832137973"/>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charset="0"/>
        <a:ea typeface="+mn-ea"/>
        <a:cs typeface="Arial" charset="0"/>
      </a:defRPr>
    </a:lvl1pPr>
    <a:lvl2pPr marL="457200" algn="r" rtl="1" fontAlgn="base">
      <a:spcBef>
        <a:spcPct val="30000"/>
      </a:spcBef>
      <a:spcAft>
        <a:spcPct val="0"/>
      </a:spcAft>
      <a:defRPr sz="1200" kern="1200">
        <a:solidFill>
          <a:schemeClr val="tx1"/>
        </a:solidFill>
        <a:latin typeface="Arial" charset="0"/>
        <a:ea typeface="+mn-ea"/>
        <a:cs typeface="Arial" charset="0"/>
      </a:defRPr>
    </a:lvl2pPr>
    <a:lvl3pPr marL="914400" algn="r" rtl="1" fontAlgn="base">
      <a:spcBef>
        <a:spcPct val="30000"/>
      </a:spcBef>
      <a:spcAft>
        <a:spcPct val="0"/>
      </a:spcAft>
      <a:defRPr sz="1200" kern="1200">
        <a:solidFill>
          <a:schemeClr val="tx1"/>
        </a:solidFill>
        <a:latin typeface="Arial" charset="0"/>
        <a:ea typeface="+mn-ea"/>
        <a:cs typeface="Arial" charset="0"/>
      </a:defRPr>
    </a:lvl3pPr>
    <a:lvl4pPr marL="1371600" algn="r" rtl="1" fontAlgn="base">
      <a:spcBef>
        <a:spcPct val="30000"/>
      </a:spcBef>
      <a:spcAft>
        <a:spcPct val="0"/>
      </a:spcAft>
      <a:defRPr sz="1200" kern="1200">
        <a:solidFill>
          <a:schemeClr val="tx1"/>
        </a:solidFill>
        <a:latin typeface="Arial" charset="0"/>
        <a:ea typeface="+mn-ea"/>
        <a:cs typeface="Arial" charset="0"/>
      </a:defRPr>
    </a:lvl4pPr>
    <a:lvl5pPr marL="1828800" algn="r" rtl="1"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47D5F3-31E9-48F2-B4D6-2DBFB768EE6E}" type="slidenum">
              <a:rPr lang="ar-SA"/>
              <a:pPr/>
              <a:t>1</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2330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C8952-64E6-40E0-A0E1-57E8DD4F7FCF}" type="slidenum">
              <a:rPr lang="ar-SA">
                <a:solidFill>
                  <a:prstClr val="black"/>
                </a:solidFill>
              </a:rPr>
              <a:pPr/>
              <a:t>12</a:t>
            </a:fld>
            <a:endParaRPr lang="en-US">
              <a:solidFill>
                <a:prstClr val="black"/>
              </a:solidFill>
            </a:endParaRPr>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62669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CEE8BA-250D-4BB2-A0C5-8DE44F7BEFF9}" type="slidenum">
              <a:rPr lang="ar-SA">
                <a:solidFill>
                  <a:prstClr val="black"/>
                </a:solidFill>
              </a:rPr>
              <a:pPr/>
              <a:t>13</a:t>
            </a:fld>
            <a:endParaRPr lang="en-US">
              <a:solidFill>
                <a:prstClr val="black"/>
              </a:solidFill>
            </a:endParaRPr>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04831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CEE8BA-250D-4BB2-A0C5-8DE44F7BEFF9}" type="slidenum">
              <a:rPr lang="ar-SA">
                <a:solidFill>
                  <a:prstClr val="black"/>
                </a:solidFill>
              </a:rPr>
              <a:pPr/>
              <a:t>14</a:t>
            </a:fld>
            <a:endParaRPr lang="en-US">
              <a:solidFill>
                <a:prstClr val="black"/>
              </a:solidFill>
            </a:endParaRPr>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94676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C8952-64E6-40E0-A0E1-57E8DD4F7FCF}" type="slidenum">
              <a:rPr lang="ar-SA">
                <a:solidFill>
                  <a:prstClr val="black"/>
                </a:solidFill>
              </a:rPr>
              <a:pPr/>
              <a:t>15</a:t>
            </a:fld>
            <a:endParaRPr lang="en-US">
              <a:solidFill>
                <a:prstClr val="black"/>
              </a:solidFill>
            </a:endParaRPr>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95945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DE173A-EC90-4184-94BB-B7BBE2BA4281}" type="slidenum">
              <a:rPr lang="ar-SA">
                <a:solidFill>
                  <a:prstClr val="black"/>
                </a:solidFill>
              </a:rPr>
              <a:pPr/>
              <a:t>16</a:t>
            </a:fld>
            <a:endParaRPr lang="en-US">
              <a:solidFill>
                <a:prstClr val="black"/>
              </a:solidFill>
            </a:endParaRPr>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464476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DE173A-EC90-4184-94BB-B7BBE2BA4281}" type="slidenum">
              <a:rPr lang="ar-SA">
                <a:solidFill>
                  <a:prstClr val="black"/>
                </a:solidFill>
              </a:rPr>
              <a:pPr/>
              <a:t>17</a:t>
            </a:fld>
            <a:endParaRPr lang="en-US">
              <a:solidFill>
                <a:prstClr val="black"/>
              </a:solidFill>
            </a:endParaRPr>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54955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47D5F3-31E9-48F2-B4D6-2DBFB768EE6E}" type="slidenum">
              <a:rPr lang="ar-SA"/>
              <a:pPr/>
              <a:t>18</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99061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47D5F3-31E9-48F2-B4D6-2DBFB768EE6E}" type="slidenum">
              <a:rPr lang="ar-SA"/>
              <a:pPr/>
              <a:t>19</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72755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47D5F3-31E9-48F2-B4D6-2DBFB768EE6E}" type="slidenum">
              <a:rPr lang="ar-SA"/>
              <a:pPr/>
              <a:t>3</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072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C8952-64E6-40E0-A0E1-57E8DD4F7FCF}" type="slidenum">
              <a:rPr lang="ar-SA">
                <a:solidFill>
                  <a:prstClr val="black"/>
                </a:solidFill>
              </a:rPr>
              <a:pPr/>
              <a:t>4</a:t>
            </a:fld>
            <a:endParaRPr lang="en-US">
              <a:solidFill>
                <a:prstClr val="black"/>
              </a:solidFill>
            </a:endParaRPr>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7773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4DFEEC-8FC5-4379-BDBC-2CF3AC96BF2A}" type="slidenum">
              <a:rPr lang="ar-SA"/>
              <a:pPr/>
              <a:t>5</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42313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769EDEA9-A02E-4C13-9618-26B1A108112A}" type="slidenum">
              <a:rPr lang="ar-SA" smtClean="0">
                <a:solidFill>
                  <a:prstClr val="black"/>
                </a:solidFill>
              </a:rPr>
              <a:pPr/>
              <a:t>6</a:t>
            </a:fld>
            <a:endParaRPr lang="en-US">
              <a:solidFill>
                <a:prstClr val="black"/>
              </a:solidFill>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355798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C8952-64E6-40E0-A0E1-57E8DD4F7FCF}" type="slidenum">
              <a:rPr lang="ar-SA">
                <a:solidFill>
                  <a:prstClr val="black"/>
                </a:solidFill>
              </a:rPr>
              <a:pPr/>
              <a:t>7</a:t>
            </a:fld>
            <a:endParaRPr lang="en-US">
              <a:solidFill>
                <a:prstClr val="black"/>
              </a:solidFill>
            </a:endParaRPr>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49530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C8952-64E6-40E0-A0E1-57E8DD4F7FCF}" type="slidenum">
              <a:rPr lang="ar-SA">
                <a:solidFill>
                  <a:srgbClr val="000000"/>
                </a:solidFill>
              </a:rPr>
              <a:pPr/>
              <a:t>9</a:t>
            </a:fld>
            <a:endParaRPr lang="en-US">
              <a:solidFill>
                <a:srgbClr val="000000"/>
              </a:solidFill>
            </a:endParaRPr>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42079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C8952-64E6-40E0-A0E1-57E8DD4F7FCF}" type="slidenum">
              <a:rPr lang="ar-SA">
                <a:solidFill>
                  <a:prstClr val="black"/>
                </a:solidFill>
              </a:rPr>
              <a:pPr/>
              <a:t>10</a:t>
            </a:fld>
            <a:endParaRPr lang="en-US">
              <a:solidFill>
                <a:prstClr val="black"/>
              </a:solidFill>
            </a:endParaRPr>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5333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606A9C-CC52-48C3-9D21-C722CE65BFD5}" type="slidenum">
              <a:rPr lang="ar-SA">
                <a:solidFill>
                  <a:prstClr val="black"/>
                </a:solidFill>
              </a:rPr>
              <a:pPr/>
              <a:t>11</a:t>
            </a:fld>
            <a:endParaRPr lang="en-US">
              <a:solidFill>
                <a:prstClr val="black"/>
              </a:solidFill>
            </a:endParaRPr>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54787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F00A56-E9F9-4C62-AA88-FAF06C0E8AD2}"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242F65-A7FE-460F-A057-EDB2717CA8A3}"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163EA77-8E4E-4CD5-972C-A06E12C515F7}"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553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457200" y="6245225"/>
            <a:ext cx="2133600" cy="476250"/>
          </a:xfrm>
        </p:spPr>
        <p:txBody>
          <a:bodyPr/>
          <a:lstStyle>
            <a:lvl1pPr>
              <a:defRPr/>
            </a:lvl1pPr>
          </a:lstStyle>
          <a:p>
            <a:fld id="{238906BE-17B1-4A68-ADAC-6EEF3D2A9694}"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7F00A56-E9F9-4C62-AA88-FAF06C0E8AD2}"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49386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48704D-623F-4CB3-9113-A7591A736D37}"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3845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8626EC6-26B6-4CB4-9B98-CED21E196B0D}"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98881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0B5A27B-34EC-4A7D-8D2D-A9FE521F1CAA}"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47332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FBA3AA5E-2715-44C3-AA20-CD9641291711}"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2534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3A40556-0415-4809-9EDE-1246652DD54A}"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085159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57B17C8-6F6F-4C0B-B4A6-30ED37AF3CC9}"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2005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048704D-623F-4CB3-9113-A7591A736D37}" type="slidenum">
              <a:rPr lang="ar-SA"/>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7194C27-414F-4F83-85BA-A95EBCE2D442}"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78815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D4DB63B-36B6-420B-8733-638744AF5315}"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769888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F242F65-A7FE-460F-A057-EDB2717CA8A3}"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795068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163EA77-8E4E-4CD5-972C-A06E12C515F7}"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202429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553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457200" y="6245225"/>
            <a:ext cx="2133600" cy="476250"/>
          </a:xfrm>
        </p:spPr>
        <p:txBody>
          <a:bodyPr/>
          <a:lstStyle>
            <a:lvl1pPr>
              <a:defRPr/>
            </a:lvl1pPr>
          </a:lstStyle>
          <a:p>
            <a:fld id="{238906BE-17B1-4A68-ADAC-6EEF3D2A9694}"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837379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810E881-E300-47AB-AA15-CE02A9C004AC}" type="datetimeFigureOut">
              <a:rPr lang="en-US" smtClean="0">
                <a:solidFill>
                  <a:prstClr val="black">
                    <a:tint val="75000"/>
                  </a:prstClr>
                </a:solidFill>
              </a:rPr>
              <a:pPr/>
              <a:t>12/6/2017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22E80F9-C76E-4A3E-9E1E-677C3FFC53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13660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7F00A56-E9F9-4C62-AA88-FAF06C0E8AD2}"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658003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48704D-623F-4CB3-9113-A7591A736D37}"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943984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8626EC6-26B6-4CB4-9B98-CED21E196B0D}"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855642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0B5A27B-34EC-4A7D-8D2D-A9FE521F1CAA}"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3568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626EC6-26B6-4CB4-9B98-CED21E196B0D}" type="slidenum">
              <a:rPr lang="ar-SA"/>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FBA3AA5E-2715-44C3-AA20-CD9641291711}"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195647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3A40556-0415-4809-9EDE-1246652DD54A}"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152007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57B17C8-6F6F-4C0B-B4A6-30ED37AF3CC9}"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87700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7194C27-414F-4F83-85BA-A95EBCE2D442}"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632455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D4DB63B-36B6-420B-8733-638744AF5315}"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565044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F242F65-A7FE-460F-A057-EDB2717CA8A3}"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622952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163EA77-8E4E-4CD5-972C-A06E12C515F7}"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163876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553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457200" y="6245225"/>
            <a:ext cx="2133600" cy="476250"/>
          </a:xfrm>
        </p:spPr>
        <p:txBody>
          <a:bodyPr/>
          <a:lstStyle>
            <a:lvl1pPr>
              <a:defRPr/>
            </a:lvl1pPr>
          </a:lstStyle>
          <a:p>
            <a:fld id="{238906BE-17B1-4A68-ADAC-6EEF3D2A9694}"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872087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23315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3620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0B5A27B-34EC-4A7D-8D2D-A9FE521F1CAA}" type="slidenum">
              <a:rPr lang="ar-SA"/>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90462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43836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98628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045308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615897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13439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27705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90386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A596D-9236-4766-AB07-1AFC46831382}" type="datetimeFigureOut">
              <a:rPr lang="en-US" smtClean="0">
                <a:solidFill>
                  <a:prstClr val="black">
                    <a:tint val="75000"/>
                  </a:prstClr>
                </a:solidFill>
              </a:rPr>
              <a:pPr/>
              <a:t>12/6/2017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B6DF070-2DB7-4902-9DF2-15B9F15724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033584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7F00A56-E9F9-4C62-AA88-FAF06C0E8AD2}"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702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BA3AA5E-2715-44C3-AA20-CD9641291711}" type="slidenum">
              <a:rPr lang="ar-SA"/>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48704D-623F-4CB3-9113-A7591A736D37}"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9793356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8626EC6-26B6-4CB4-9B98-CED21E196B0D}"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46032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0B5A27B-34EC-4A7D-8D2D-A9FE521F1CAA}"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96599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FBA3AA5E-2715-44C3-AA20-CD9641291711}"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1924242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3A40556-0415-4809-9EDE-1246652DD54A}"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63384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57B17C8-6F6F-4C0B-B4A6-30ED37AF3CC9}"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62858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7194C27-414F-4F83-85BA-A95EBCE2D442}"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1847637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D4DB63B-36B6-420B-8733-638744AF5315}"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873205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F242F65-A7FE-460F-A057-EDB2717CA8A3}"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8766902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163EA77-8E4E-4CD5-972C-A06E12C515F7}"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72612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3A40556-0415-4809-9EDE-1246652DD54A}" type="slidenum">
              <a:rPr lang="ar-SA"/>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553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457200" y="6245225"/>
            <a:ext cx="2133600" cy="476250"/>
          </a:xfrm>
        </p:spPr>
        <p:txBody>
          <a:bodyPr/>
          <a:lstStyle>
            <a:lvl1pPr>
              <a:defRPr/>
            </a:lvl1pPr>
          </a:lstStyle>
          <a:p>
            <a:fld id="{238906BE-17B1-4A68-ADAC-6EEF3D2A9694}"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6956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57B17C8-6F6F-4C0B-B4A6-30ED37AF3CC9}"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7194C27-414F-4F83-85BA-A95EBCE2D442}"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4DB63B-36B6-420B-8733-638744AF5315}"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4.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20"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9222"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fld id="{F177EEBC-1750-4801-8056-27B8C7CF6A97}"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97" r:id="rId12"/>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charset="0"/>
          <a:cs typeface="Arial" charset="0"/>
        </a:defRPr>
      </a:lvl2pPr>
      <a:lvl3pPr algn="ctr" rtl="1" fontAlgn="base">
        <a:spcBef>
          <a:spcPct val="0"/>
        </a:spcBef>
        <a:spcAft>
          <a:spcPct val="0"/>
        </a:spcAft>
        <a:defRPr sz="4400">
          <a:solidFill>
            <a:schemeClr val="tx2"/>
          </a:solidFill>
          <a:latin typeface="Arial" charset="0"/>
          <a:cs typeface="Arial" charset="0"/>
        </a:defRPr>
      </a:lvl3pPr>
      <a:lvl4pPr algn="ctr" rtl="1" fontAlgn="base">
        <a:spcBef>
          <a:spcPct val="0"/>
        </a:spcBef>
        <a:spcAft>
          <a:spcPct val="0"/>
        </a:spcAft>
        <a:defRPr sz="4400">
          <a:solidFill>
            <a:schemeClr val="tx2"/>
          </a:solidFill>
          <a:latin typeface="Arial" charset="0"/>
          <a:cs typeface="Arial" charset="0"/>
        </a:defRPr>
      </a:lvl4pPr>
      <a:lvl5pPr algn="ctr" rtl="1" fontAlgn="base">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20"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solidFill>
                <a:srgbClr val="000000"/>
              </a:solidFill>
            </a:endParaRPr>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solidFill>
                <a:srgbClr val="000000"/>
              </a:solidFill>
            </a:endParaRPr>
          </a:p>
        </p:txBody>
      </p:sp>
      <p:sp>
        <p:nvSpPr>
          <p:cNvPr id="9222"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fld id="{F177EEBC-1750-4801-8056-27B8C7CF6A97}" type="slidenum">
              <a:rPr lang="ar-SA">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78890416"/>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charset="0"/>
          <a:cs typeface="Arial" charset="0"/>
        </a:defRPr>
      </a:lvl2pPr>
      <a:lvl3pPr algn="ctr" rtl="1" fontAlgn="base">
        <a:spcBef>
          <a:spcPct val="0"/>
        </a:spcBef>
        <a:spcAft>
          <a:spcPct val="0"/>
        </a:spcAft>
        <a:defRPr sz="4400">
          <a:solidFill>
            <a:schemeClr val="tx2"/>
          </a:solidFill>
          <a:latin typeface="Arial" charset="0"/>
          <a:cs typeface="Arial" charset="0"/>
        </a:defRPr>
      </a:lvl3pPr>
      <a:lvl4pPr algn="ctr" rtl="1" fontAlgn="base">
        <a:spcBef>
          <a:spcPct val="0"/>
        </a:spcBef>
        <a:spcAft>
          <a:spcPct val="0"/>
        </a:spcAft>
        <a:defRPr sz="4400">
          <a:solidFill>
            <a:schemeClr val="tx2"/>
          </a:solidFill>
          <a:latin typeface="Arial" charset="0"/>
          <a:cs typeface="Arial" charset="0"/>
        </a:defRPr>
      </a:lvl4pPr>
      <a:lvl5pPr algn="ctr" rtl="1" fontAlgn="base">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fontAlgn="auto">
              <a:spcBef>
                <a:spcPts val="0"/>
              </a:spcBef>
              <a:spcAft>
                <a:spcPts val="0"/>
              </a:spcAft>
            </a:pPr>
            <a:fld id="{8810E881-E300-47AB-AA15-CE02A9C004AC}" type="datetimeFigureOut">
              <a:rPr lang="en-US" smtClean="0">
                <a:solidFill>
                  <a:prstClr val="black">
                    <a:tint val="75000"/>
                  </a:prstClr>
                </a:solidFill>
                <a:latin typeface="Calibri"/>
              </a:rPr>
              <a:pPr rtl="0" fontAlgn="auto">
                <a:spcBef>
                  <a:spcPts val="0"/>
                </a:spcBef>
                <a:spcAft>
                  <a:spcPts val="0"/>
                </a:spcAft>
              </a:pPr>
              <a:t>12/6/2017</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fontAlgn="auto">
              <a:spcBef>
                <a:spcPts val="0"/>
              </a:spcBef>
              <a:spcAft>
                <a:spcPts val="0"/>
              </a:spcAft>
            </a:pPr>
            <a:fld id="{E22E80F9-C76E-4A3E-9E1E-677C3FFC531E}" type="slidenum">
              <a:rPr lang="en-US" smtClean="0">
                <a:solidFill>
                  <a:prstClr val="black">
                    <a:tint val="75000"/>
                  </a:prstClr>
                </a:solidFill>
                <a:latin typeface="Calibri"/>
              </a:rPr>
              <a:pPr rtl="0"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535241498"/>
      </p:ext>
    </p:extLst>
  </p:cSld>
  <p:clrMap bg1="lt1" tx1="dk1" bg2="lt2" tx2="dk2" accent1="accent1" accent2="accent2" accent3="accent3" accent4="accent4" accent5="accent5" accent6="accent6" hlink="hlink" folHlink="folHlink"/>
  <p:sldLayoutIdLst>
    <p:sldLayoutId id="214748393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20"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solidFill>
                <a:srgbClr val="000000"/>
              </a:solidFill>
              <a:cs typeface="Arial"/>
            </a:endParaRPr>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solidFill>
                <a:srgbClr val="000000"/>
              </a:solidFill>
              <a:cs typeface="Arial"/>
            </a:endParaRPr>
          </a:p>
        </p:txBody>
      </p:sp>
      <p:sp>
        <p:nvSpPr>
          <p:cNvPr id="9222"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fld id="{F177EEBC-1750-4801-8056-27B8C7CF6A97}" type="slidenum">
              <a:rPr lang="ar-SA">
                <a:solidFill>
                  <a:srgbClr val="000000"/>
                </a:solidFill>
                <a:cs typeface="Arial"/>
              </a:rPr>
              <a:pPr/>
              <a:t>‹#›</a:t>
            </a:fld>
            <a:endParaRPr lang="en-US">
              <a:solidFill>
                <a:srgbClr val="000000"/>
              </a:solidFill>
              <a:cs typeface="Arial"/>
            </a:endParaRPr>
          </a:p>
        </p:txBody>
      </p:sp>
    </p:spTree>
    <p:extLst>
      <p:ext uri="{BB962C8B-B14F-4D97-AF65-F5344CB8AC3E}">
        <p14:creationId xmlns:p14="http://schemas.microsoft.com/office/powerpoint/2010/main" val="2666834367"/>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 id="2147483999" r:id="rId12"/>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charset="0"/>
          <a:cs typeface="Arial" charset="0"/>
        </a:defRPr>
      </a:lvl2pPr>
      <a:lvl3pPr algn="ctr" rtl="1" fontAlgn="base">
        <a:spcBef>
          <a:spcPct val="0"/>
        </a:spcBef>
        <a:spcAft>
          <a:spcPct val="0"/>
        </a:spcAft>
        <a:defRPr sz="4400">
          <a:solidFill>
            <a:schemeClr val="tx2"/>
          </a:solidFill>
          <a:latin typeface="Arial" charset="0"/>
          <a:cs typeface="Arial" charset="0"/>
        </a:defRPr>
      </a:lvl3pPr>
      <a:lvl4pPr algn="ctr" rtl="1" fontAlgn="base">
        <a:spcBef>
          <a:spcPct val="0"/>
        </a:spcBef>
        <a:spcAft>
          <a:spcPct val="0"/>
        </a:spcAft>
        <a:defRPr sz="4400">
          <a:solidFill>
            <a:schemeClr val="tx2"/>
          </a:solidFill>
          <a:latin typeface="Arial" charset="0"/>
          <a:cs typeface="Arial" charset="0"/>
        </a:defRPr>
      </a:lvl4pPr>
      <a:lvl5pPr algn="ctr" rtl="1" fontAlgn="base">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fontAlgn="auto">
              <a:spcBef>
                <a:spcPts val="0"/>
              </a:spcBef>
              <a:spcAft>
                <a:spcPts val="0"/>
              </a:spcAft>
            </a:pPr>
            <a:fld id="{70AA596D-9236-4766-AB07-1AFC46831382}" type="datetimeFigureOut">
              <a:rPr lang="en-US" smtClean="0">
                <a:solidFill>
                  <a:prstClr val="black">
                    <a:tint val="75000"/>
                  </a:prstClr>
                </a:solidFill>
                <a:latin typeface="Calibri" panose="020F0502020204030204"/>
                <a:cs typeface="+mn-cs"/>
              </a:rPr>
              <a:pPr rtl="0" fontAlgn="auto">
                <a:spcBef>
                  <a:spcPts val="0"/>
                </a:spcBef>
                <a:spcAft>
                  <a:spcPts val="0"/>
                </a:spcAft>
              </a:pPr>
              <a:t>12/6/2017</a:t>
            </a:fld>
            <a:endParaRPr lang="en-US">
              <a:solidFill>
                <a:prstClr val="black">
                  <a:tint val="75000"/>
                </a:prstClr>
              </a:solidFill>
              <a:latin typeface="Calibri" panose="020F0502020204030204"/>
              <a:cs typeface="+mn-c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fontAlgn="auto">
              <a:spcBef>
                <a:spcPts val="0"/>
              </a:spcBef>
              <a:spcAft>
                <a:spcPts val="0"/>
              </a:spcAft>
            </a:pPr>
            <a:endParaRPr lang="en-US">
              <a:solidFill>
                <a:prstClr val="black">
                  <a:tint val="75000"/>
                </a:prstClr>
              </a:solidFill>
              <a:latin typeface="Calibri" panose="020F0502020204030204"/>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fontAlgn="auto">
              <a:spcBef>
                <a:spcPts val="0"/>
              </a:spcBef>
              <a:spcAft>
                <a:spcPts val="0"/>
              </a:spcAft>
            </a:pPr>
            <a:fld id="{0B6DF070-2DB7-4902-9DF2-15B9F15724C6}" type="slidenum">
              <a:rPr lang="en-US" smtClean="0">
                <a:solidFill>
                  <a:prstClr val="black">
                    <a:tint val="75000"/>
                  </a:prstClr>
                </a:solidFill>
                <a:latin typeface="Calibri" panose="020F0502020204030204"/>
                <a:cs typeface="+mn-cs"/>
              </a:rPr>
              <a:pPr rtl="0" fontAlgn="auto">
                <a:spcBef>
                  <a:spcPts val="0"/>
                </a:spcBef>
                <a:spcAft>
                  <a:spcPts val="0"/>
                </a:spcAft>
              </a:pPr>
              <a:t>‹#›</a:t>
            </a:fld>
            <a:endParaRPr lang="en-US">
              <a:solidFill>
                <a:prstClr val="black">
                  <a:tint val="75000"/>
                </a:prstClr>
              </a:solidFill>
              <a:latin typeface="Calibri" panose="020F0502020204030204"/>
              <a:cs typeface="+mn-cs"/>
            </a:endParaRPr>
          </a:p>
        </p:txBody>
      </p:sp>
    </p:spTree>
    <p:extLst>
      <p:ext uri="{BB962C8B-B14F-4D97-AF65-F5344CB8AC3E}">
        <p14:creationId xmlns:p14="http://schemas.microsoft.com/office/powerpoint/2010/main" val="3687303758"/>
      </p:ext>
    </p:extLst>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20"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solidFill>
                <a:srgbClr val="000000"/>
              </a:solidFill>
              <a:cs typeface="Arial"/>
            </a:endParaRPr>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solidFill>
                <a:srgbClr val="000000"/>
              </a:solidFill>
              <a:cs typeface="Arial"/>
            </a:endParaRPr>
          </a:p>
        </p:txBody>
      </p:sp>
      <p:sp>
        <p:nvSpPr>
          <p:cNvPr id="9222"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fld id="{F177EEBC-1750-4801-8056-27B8C7CF6A97}" type="slidenum">
              <a:rPr lang="ar-SA">
                <a:solidFill>
                  <a:srgbClr val="000000"/>
                </a:solidFill>
                <a:cs typeface="Arial"/>
              </a:rPr>
              <a:pPr/>
              <a:t>‹#›</a:t>
            </a:fld>
            <a:endParaRPr lang="en-US">
              <a:solidFill>
                <a:srgbClr val="000000"/>
              </a:solidFill>
              <a:cs typeface="Arial"/>
            </a:endParaRPr>
          </a:p>
        </p:txBody>
      </p:sp>
    </p:spTree>
    <p:extLst>
      <p:ext uri="{BB962C8B-B14F-4D97-AF65-F5344CB8AC3E}">
        <p14:creationId xmlns:p14="http://schemas.microsoft.com/office/powerpoint/2010/main" val="2382635814"/>
      </p:ext>
    </p:extLst>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4" r:id="rId12"/>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charset="0"/>
          <a:cs typeface="Arial" charset="0"/>
        </a:defRPr>
      </a:lvl2pPr>
      <a:lvl3pPr algn="ctr" rtl="1" fontAlgn="base">
        <a:spcBef>
          <a:spcPct val="0"/>
        </a:spcBef>
        <a:spcAft>
          <a:spcPct val="0"/>
        </a:spcAft>
        <a:defRPr sz="4400">
          <a:solidFill>
            <a:schemeClr val="tx2"/>
          </a:solidFill>
          <a:latin typeface="Arial" charset="0"/>
          <a:cs typeface="Arial" charset="0"/>
        </a:defRPr>
      </a:lvl3pPr>
      <a:lvl4pPr algn="ctr" rtl="1" fontAlgn="base">
        <a:spcBef>
          <a:spcPct val="0"/>
        </a:spcBef>
        <a:spcAft>
          <a:spcPct val="0"/>
        </a:spcAft>
        <a:defRPr sz="4400">
          <a:solidFill>
            <a:schemeClr val="tx2"/>
          </a:solidFill>
          <a:latin typeface="Arial" charset="0"/>
          <a:cs typeface="Arial" charset="0"/>
        </a:defRPr>
      </a:lvl4pPr>
      <a:lvl5pPr algn="ctr" rtl="1" fontAlgn="base">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4.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533400" y="4231719"/>
            <a:ext cx="8077200" cy="2092881"/>
          </a:xfrm>
          <a:prstGeom prst="rect">
            <a:avLst/>
          </a:prstGeom>
          <a:noFill/>
          <a:ln w="9525">
            <a:noFill/>
            <a:miter lim="800000"/>
            <a:headEnd/>
            <a:tailEnd/>
          </a:ln>
          <a:effectLst/>
        </p:spPr>
        <p:txBody>
          <a:bodyPr wrap="square">
            <a:spAutoFit/>
          </a:bodyPr>
          <a:lstStyle/>
          <a:p>
            <a:pPr algn="ctr" rtl="0"/>
            <a:r>
              <a:rPr lang="en-US" sz="4800" b="1" dirty="0">
                <a:solidFill>
                  <a:srgbClr val="FFFF00"/>
                </a:solidFill>
                <a:effectLst>
                  <a:outerShdw blurRad="38100" dist="38100" dir="2700000" algn="tl">
                    <a:srgbClr val="000000"/>
                  </a:outerShdw>
                </a:effectLst>
                <a:latin typeface="Calibri" panose="020F0502020204030204" pitchFamily="34" charset="0"/>
                <a:cs typeface="Tahoma" pitchFamily="34" charset="0"/>
              </a:rPr>
              <a:t>Promoting Growth Towards the Ideal Christian Leader</a:t>
            </a:r>
            <a:endParaRPr lang="en-US" sz="2000" dirty="0">
              <a:solidFill>
                <a:schemeClr val="bg1"/>
              </a:solidFill>
              <a:latin typeface="Calibri" panose="020F0502020204030204" pitchFamily="34" charset="0"/>
            </a:endParaRPr>
          </a:p>
          <a:p>
            <a:pPr algn="ctr" rtl="0">
              <a:spcBef>
                <a:spcPts val="1200"/>
              </a:spcBef>
            </a:pPr>
            <a:r>
              <a:rPr lang="en-US" sz="2400" b="1" dirty="0">
                <a:solidFill>
                  <a:schemeClr val="bg1"/>
                </a:solidFill>
                <a:latin typeface="Calibri" panose="020F0502020204030204" pitchFamily="34" charset="0"/>
              </a:rPr>
              <a:t>(Perry Shaw)</a:t>
            </a:r>
            <a:r>
              <a:rPr lang="en-US" sz="2400" dirty="0">
                <a:solidFill>
                  <a:schemeClr val="bg1"/>
                </a:solidFill>
                <a:latin typeface="Calibri" panose="020F0502020204030204" pitchFamily="34" charset="0"/>
              </a:rPr>
              <a:t>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289782"/>
            <a:ext cx="4876800" cy="3648000"/>
          </a:xfrm>
          <a:prstGeom prst="rect">
            <a:avLst/>
          </a:prstGeom>
        </p:spPr>
      </p:pic>
    </p:spTree>
    <p:extLst>
      <p:ext uri="{BB962C8B-B14F-4D97-AF65-F5344CB8AC3E}">
        <p14:creationId xmlns:p14="http://schemas.microsoft.com/office/powerpoint/2010/main" val="1192463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TextBox 17"/>
          <p:cNvSpPr txBox="1"/>
          <p:nvPr/>
        </p:nvSpPr>
        <p:spPr>
          <a:xfrm>
            <a:off x="228600" y="228600"/>
            <a:ext cx="8686800" cy="5847755"/>
          </a:xfrm>
          <a:prstGeom prst="rect">
            <a:avLst/>
          </a:prstGeom>
          <a:noFill/>
        </p:spPr>
        <p:txBody>
          <a:bodyPr wrap="square" rtlCol="0">
            <a:spAutoFit/>
          </a:bodyPr>
          <a:lstStyle/>
          <a:p>
            <a:pPr marL="717550" lvl="1" indent="-717550" algn="ctr" rtl="0"/>
            <a:r>
              <a:rPr lang="en-GB" sz="5400" b="1" dirty="0">
                <a:solidFill>
                  <a:srgbClr val="FFFF00"/>
                </a:solidFill>
                <a:effectLst>
                  <a:outerShdw blurRad="38100" dist="38100" dir="2700000" algn="tl">
                    <a:srgbClr val="000000">
                      <a:alpha val="43137"/>
                    </a:srgbClr>
                  </a:outerShdw>
                </a:effectLst>
                <a:latin typeface="Calibri" panose="020F0502020204030204" pitchFamily="34" charset="0"/>
              </a:rPr>
              <a:t>The Right Questions</a:t>
            </a: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What is the Ideal Church in Our Context?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What are the Contextual Challenges?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What Might an Effective Faithful Christian Look Like?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Who are the Learners?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Where Do the Students Go?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When? The Time Frame.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Where? The Learning Context.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Who Will Facilitate the Learning? </a:t>
            </a: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What and How?</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1280044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extBox 2"/>
          <p:cNvSpPr txBox="1"/>
          <p:nvPr/>
        </p:nvSpPr>
        <p:spPr>
          <a:xfrm>
            <a:off x="228600" y="228600"/>
            <a:ext cx="8763000" cy="5262979"/>
          </a:xfrm>
          <a:prstGeom prst="rect">
            <a:avLst/>
          </a:prstGeom>
          <a:noFill/>
        </p:spPr>
        <p:txBody>
          <a:bodyPr wrap="square" rtlCol="0">
            <a:spAutoFit/>
          </a:bodyPr>
          <a:lstStyle/>
          <a:p>
            <a:pPr algn="l" rtl="0"/>
            <a:r>
              <a:rPr lang="en-US" sz="2800" b="1" dirty="0">
                <a:solidFill>
                  <a:srgbClr val="0000CC"/>
                </a:solidFill>
                <a:latin typeface="Calibri" panose="020F0502020204030204" pitchFamily="34" charset="0"/>
              </a:rPr>
              <a:t>Who should be involved in answering questions 1 to 3? </a:t>
            </a:r>
          </a:p>
          <a:p>
            <a:pPr algn="l" rtl="0"/>
            <a:r>
              <a:rPr lang="en-US" sz="2800" b="1" dirty="0">
                <a:solidFill>
                  <a:srgbClr val="000000"/>
                </a:solidFill>
                <a:latin typeface="Calibri" panose="020F0502020204030204" pitchFamily="34" charset="0"/>
              </a:rPr>
              <a:t> </a:t>
            </a:r>
          </a:p>
          <a:p>
            <a:pPr algn="l" rtl="0"/>
            <a:r>
              <a:rPr lang="en-US" sz="2800" b="1" dirty="0">
                <a:solidFill>
                  <a:srgbClr val="000000"/>
                </a:solidFill>
                <a:latin typeface="Calibri" panose="020F0502020204030204" pitchFamily="34" charset="0"/>
              </a:rPr>
              <a:t>You need the people best equipped to answer the questions:</a:t>
            </a:r>
          </a:p>
          <a:p>
            <a:pPr marL="534988" lvl="1" indent="-534988" algn="l" rtl="0">
              <a:buFont typeface="Arial" pitchFamily="34" charset="0"/>
              <a:buChar char="•"/>
            </a:pPr>
            <a:r>
              <a:rPr lang="en-US" sz="2800" b="1" dirty="0">
                <a:solidFill>
                  <a:srgbClr val="000000"/>
                </a:solidFill>
                <a:latin typeface="Calibri" panose="020F0502020204030204" pitchFamily="34" charset="0"/>
              </a:rPr>
              <a:t>People at every level in the churches</a:t>
            </a:r>
          </a:p>
          <a:p>
            <a:pPr marL="534988" lvl="1" indent="-534988" algn="l" rtl="0">
              <a:buFont typeface="Arial" pitchFamily="34" charset="0"/>
              <a:buChar char="•"/>
            </a:pPr>
            <a:r>
              <a:rPr lang="en-US" sz="2800" b="1" dirty="0">
                <a:solidFill>
                  <a:srgbClr val="000000"/>
                </a:solidFill>
                <a:latin typeface="Calibri" panose="020F0502020204030204" pitchFamily="34" charset="0"/>
              </a:rPr>
              <a:t>Christians in the community</a:t>
            </a:r>
          </a:p>
          <a:p>
            <a:pPr marL="534988" lvl="1" indent="-534988" algn="l" rtl="0">
              <a:buFont typeface="Arial" pitchFamily="34" charset="0"/>
              <a:buChar char="•"/>
            </a:pPr>
            <a:r>
              <a:rPr lang="en-US" sz="2800" b="1" dirty="0">
                <a:solidFill>
                  <a:srgbClr val="000000"/>
                </a:solidFill>
                <a:latin typeface="Calibri" panose="020F0502020204030204" pitchFamily="34" charset="0"/>
              </a:rPr>
              <a:t>Evangelists and mission theologians</a:t>
            </a:r>
          </a:p>
          <a:p>
            <a:pPr marL="534988" lvl="1" indent="-534988" algn="l" rtl="0">
              <a:buFont typeface="Arial" pitchFamily="34" charset="0"/>
              <a:buChar char="•"/>
            </a:pPr>
            <a:r>
              <a:rPr lang="en-US" sz="2800" b="1" dirty="0">
                <a:solidFill>
                  <a:srgbClr val="000000"/>
                </a:solidFill>
                <a:latin typeface="Calibri" panose="020F0502020204030204" pitchFamily="34" charset="0"/>
              </a:rPr>
              <a:t>People who are capable of double-loop thinking</a:t>
            </a:r>
          </a:p>
          <a:p>
            <a:pPr algn="l" rtl="0"/>
            <a:r>
              <a:rPr lang="en-US" sz="2800" b="1" dirty="0">
                <a:solidFill>
                  <a:srgbClr val="000000"/>
                </a:solidFill>
                <a:latin typeface="Calibri" panose="020F0502020204030204" pitchFamily="34" charset="0"/>
              </a:rPr>
              <a:t> </a:t>
            </a:r>
          </a:p>
          <a:p>
            <a:pPr algn="l" rtl="0"/>
            <a:r>
              <a:rPr lang="en-US" sz="2800" b="1" dirty="0">
                <a:solidFill>
                  <a:srgbClr val="000000"/>
                </a:solidFill>
                <a:latin typeface="Calibri" panose="020F0502020204030204" pitchFamily="34" charset="0"/>
              </a:rPr>
              <a:t>However, ultimately it is the </a:t>
            </a:r>
            <a:r>
              <a:rPr lang="en-US" sz="2800" b="1" dirty="0">
                <a:solidFill>
                  <a:srgbClr val="FF0000"/>
                </a:solidFill>
                <a:effectLst>
                  <a:outerShdw blurRad="38100" dist="38100" dir="2700000" algn="tl">
                    <a:srgbClr val="000000">
                      <a:alpha val="43137"/>
                    </a:srgbClr>
                  </a:outerShdw>
                </a:effectLst>
                <a:latin typeface="Calibri" panose="020F0502020204030204" pitchFamily="34" charset="0"/>
              </a:rPr>
              <a:t>faculty</a:t>
            </a:r>
            <a:r>
              <a:rPr lang="en-US" sz="2800" b="1" dirty="0">
                <a:solidFill>
                  <a:srgbClr val="000000"/>
                </a:solidFill>
                <a:effectLst>
                  <a:outerShdw blurRad="38100" dist="38100" dir="2700000" algn="tl">
                    <a:srgbClr val="000000">
                      <a:alpha val="43137"/>
                    </a:srgbClr>
                  </a:outerShdw>
                </a:effectLst>
                <a:latin typeface="Calibri" panose="020F0502020204030204" pitchFamily="34" charset="0"/>
              </a:rPr>
              <a:t> </a:t>
            </a:r>
            <a:r>
              <a:rPr lang="en-US" sz="2800" b="1" dirty="0">
                <a:solidFill>
                  <a:srgbClr val="000000"/>
                </a:solidFill>
                <a:latin typeface="Calibri" panose="020F0502020204030204" pitchFamily="34" charset="0"/>
              </a:rPr>
              <a:t>who must implement the final curriculum, and consequently they must buy in to the process.</a:t>
            </a:r>
          </a:p>
        </p:txBody>
      </p:sp>
    </p:spTree>
    <p:extLst>
      <p:ext uri="{BB962C8B-B14F-4D97-AF65-F5344CB8AC3E}">
        <p14:creationId xmlns:p14="http://schemas.microsoft.com/office/powerpoint/2010/main" val="378502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TextBox 17"/>
          <p:cNvSpPr txBox="1"/>
          <p:nvPr/>
        </p:nvSpPr>
        <p:spPr>
          <a:xfrm>
            <a:off x="228600" y="228600"/>
            <a:ext cx="8686800" cy="1908215"/>
          </a:xfrm>
          <a:prstGeom prst="rect">
            <a:avLst/>
          </a:prstGeom>
          <a:noFill/>
        </p:spPr>
        <p:txBody>
          <a:bodyPr wrap="square" rtlCol="0">
            <a:spAutoFit/>
          </a:bodyPr>
          <a:lstStyle/>
          <a:p>
            <a:pPr marL="717550" lvl="1" indent="-717550" algn="ctr" rtl="0"/>
            <a:r>
              <a:rPr lang="en-GB" sz="5400" b="1" dirty="0">
                <a:solidFill>
                  <a:srgbClr val="FFFF00"/>
                </a:solidFill>
                <a:effectLst>
                  <a:outerShdw blurRad="38100" dist="38100" dir="2700000" algn="tl">
                    <a:srgbClr val="000000">
                      <a:alpha val="43137"/>
                    </a:srgbClr>
                  </a:outerShdw>
                </a:effectLst>
                <a:latin typeface="Calibri" panose="020F0502020204030204" pitchFamily="34" charset="0"/>
              </a:rPr>
              <a:t>The Right Questions</a:t>
            </a: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What is the Ideal Church in Our Context?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What are the Contextual Challenges?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1150386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extBox 2"/>
          <p:cNvSpPr txBox="1"/>
          <p:nvPr/>
        </p:nvSpPr>
        <p:spPr>
          <a:xfrm>
            <a:off x="152400" y="232112"/>
            <a:ext cx="4495800" cy="3077766"/>
          </a:xfrm>
          <a:prstGeom prst="rect">
            <a:avLst/>
          </a:prstGeom>
          <a:noFill/>
        </p:spPr>
        <p:txBody>
          <a:bodyPr wrap="square" rtlCol="0">
            <a:spAutoFit/>
          </a:bodyPr>
          <a:lstStyle/>
          <a:p>
            <a:pPr algn="ctr" rtl="0">
              <a:spcAft>
                <a:spcPts val="1200"/>
              </a:spcAft>
            </a:pPr>
            <a:r>
              <a:rPr lang="en-GB" sz="3200" b="1" dirty="0">
                <a:solidFill>
                  <a:srgbClr val="FF0000"/>
                </a:solidFill>
                <a:effectLst>
                  <a:outerShdw blurRad="38100" dist="38100" dir="2700000" algn="tl">
                    <a:srgbClr val="000000">
                      <a:alpha val="43137"/>
                    </a:srgbClr>
                  </a:outerShdw>
                </a:effectLst>
                <a:latin typeface="Calibri" panose="020F0502020204030204" pitchFamily="34" charset="0"/>
              </a:rPr>
              <a:t>The Contextual Challenges</a:t>
            </a:r>
          </a:p>
          <a:p>
            <a:pPr marL="0" lvl="1" algn="l" rtl="0"/>
            <a:r>
              <a:rPr lang="en-GB" sz="2400" b="1" dirty="0">
                <a:solidFill>
                  <a:srgbClr val="000000"/>
                </a:solidFill>
                <a:latin typeface="Calibri" panose="020F0502020204030204" pitchFamily="34" charset="0"/>
              </a:rPr>
              <a:t>What are some of the challenges that confront the church, that hinder it as an effective agency for the proclamation of Christ in word and action?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6383" y="457200"/>
            <a:ext cx="4249017" cy="2819400"/>
          </a:xfrm>
          <a:prstGeom prst="rect">
            <a:avLst/>
          </a:prstGeom>
          <a:ln w="19050">
            <a:solidFill>
              <a:schemeClr val="tx1"/>
            </a:solidFill>
          </a:ln>
        </p:spPr>
      </p:pic>
      <p:sp>
        <p:nvSpPr>
          <p:cNvPr id="4" name="TextBox 3"/>
          <p:cNvSpPr txBox="1"/>
          <p:nvPr/>
        </p:nvSpPr>
        <p:spPr>
          <a:xfrm>
            <a:off x="152400" y="3289280"/>
            <a:ext cx="8839200" cy="3416320"/>
          </a:xfrm>
          <a:prstGeom prst="rect">
            <a:avLst/>
          </a:prstGeom>
          <a:noFill/>
        </p:spPr>
        <p:txBody>
          <a:bodyPr wrap="square" rtlCol="0">
            <a:spAutoFit/>
          </a:bodyPr>
          <a:lstStyle/>
          <a:p>
            <a:pPr marL="0" lvl="1" algn="l" rtl="0"/>
            <a:r>
              <a:rPr lang="en-GB" sz="2400" b="1" dirty="0">
                <a:solidFill>
                  <a:srgbClr val="000000"/>
                </a:solidFill>
                <a:latin typeface="Calibri" panose="020F0502020204030204" pitchFamily="34" charset="0"/>
              </a:rPr>
              <a:t>Consider both: </a:t>
            </a:r>
          </a:p>
          <a:p>
            <a:pPr marL="539750" lvl="1" indent="-539750" algn="l" rtl="0">
              <a:buFont typeface="Wingdings 3" pitchFamily="18" charset="2"/>
              <a:buChar char="]"/>
            </a:pPr>
            <a:r>
              <a:rPr lang="en-GB" sz="2400" b="1" dirty="0">
                <a:solidFill>
                  <a:srgbClr val="000000"/>
                </a:solidFill>
                <a:latin typeface="Calibri" panose="020F0502020204030204" pitchFamily="34" charset="0"/>
              </a:rPr>
              <a:t>external challenges (how the societal context hinders proclamation), and </a:t>
            </a:r>
          </a:p>
          <a:p>
            <a:pPr marL="539750" lvl="1" indent="-539750" algn="l" rtl="0">
              <a:buFont typeface="Wingdings 3" pitchFamily="18" charset="2"/>
              <a:buChar char="]"/>
            </a:pPr>
            <a:r>
              <a:rPr lang="en-GB" sz="2400" b="1" dirty="0">
                <a:solidFill>
                  <a:srgbClr val="000000"/>
                </a:solidFill>
                <a:latin typeface="Calibri" panose="020F0502020204030204" pitchFamily="34" charset="0"/>
              </a:rPr>
              <a:t>internal challenges (particular chronic weaknesses within the Christian faith community). </a:t>
            </a:r>
          </a:p>
          <a:p>
            <a:pPr marL="0" lvl="1" algn="l" rtl="0"/>
            <a:r>
              <a:rPr lang="en-GB" sz="2400" b="1" dirty="0">
                <a:solidFill>
                  <a:srgbClr val="0000CC"/>
                </a:solidFill>
                <a:latin typeface="Calibri" panose="020F0502020204030204" pitchFamily="34" charset="0"/>
              </a:rPr>
              <a:t>In this process, depth rather than breadth is preferable: that is, rather than having a long list of short items you begin with one or two major issues and consider what lies behind the issue and what are some of the implications of the issues.</a:t>
            </a:r>
            <a:endParaRPr lang="en-US" sz="2400" b="1" dirty="0">
              <a:solidFill>
                <a:srgbClr val="0000CC"/>
              </a:solidFill>
              <a:latin typeface="Calibri" panose="020F0502020204030204" pitchFamily="34" charset="0"/>
            </a:endParaRPr>
          </a:p>
        </p:txBody>
      </p:sp>
    </p:spTree>
    <p:extLst>
      <p:ext uri="{BB962C8B-B14F-4D97-AF65-F5344CB8AC3E}">
        <p14:creationId xmlns:p14="http://schemas.microsoft.com/office/powerpoint/2010/main" val="3009677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extBox 2"/>
          <p:cNvSpPr txBox="1"/>
          <p:nvPr/>
        </p:nvSpPr>
        <p:spPr>
          <a:xfrm>
            <a:off x="381000" y="76200"/>
            <a:ext cx="8382000" cy="6771084"/>
          </a:xfrm>
          <a:prstGeom prst="rect">
            <a:avLst/>
          </a:prstGeom>
          <a:noFill/>
        </p:spPr>
        <p:txBody>
          <a:bodyPr wrap="square" rtlCol="0">
            <a:spAutoFit/>
          </a:bodyPr>
          <a:lstStyle/>
          <a:p>
            <a:pPr algn="ctr" rtl="0">
              <a:spcAft>
                <a:spcPts val="1200"/>
              </a:spcAft>
            </a:pPr>
            <a:r>
              <a:rPr lang="en-GB" sz="3200" b="1" dirty="0">
                <a:solidFill>
                  <a:srgbClr val="FF0000"/>
                </a:solidFill>
                <a:effectLst>
                  <a:outerShdw blurRad="38100" dist="38100" dir="2700000" algn="tl">
                    <a:srgbClr val="000000">
                      <a:alpha val="43137"/>
                    </a:srgbClr>
                  </a:outerShdw>
                </a:effectLst>
                <a:latin typeface="Calibri" panose="020F0502020204030204" pitchFamily="34" charset="0"/>
              </a:rPr>
              <a:t>Some Basic Questions</a:t>
            </a:r>
          </a:p>
          <a:p>
            <a:pPr marL="0" lvl="1" algn="l" rtl="0"/>
            <a:r>
              <a:rPr lang="en-GB" sz="2700" b="1" dirty="0">
                <a:solidFill>
                  <a:srgbClr val="000099"/>
                </a:solidFill>
                <a:latin typeface="Calibri" panose="020F0502020204030204" pitchFamily="34" charset="0"/>
              </a:rPr>
              <a:t>For local church leaders:</a:t>
            </a:r>
          </a:p>
          <a:p>
            <a:pPr marL="342900" lvl="1" indent="-342900" algn="l" rtl="0">
              <a:buFont typeface="Arial" panose="020B0604020202020204" pitchFamily="34" charset="0"/>
              <a:buChar char="•"/>
            </a:pPr>
            <a:r>
              <a:rPr lang="en-GB" sz="2700" b="1" dirty="0">
                <a:solidFill>
                  <a:srgbClr val="000000"/>
                </a:solidFill>
                <a:latin typeface="Calibri" panose="020F0502020204030204" pitchFamily="34" charset="0"/>
              </a:rPr>
              <a:t>Name two or three of the most significant challenges that face the church in your region today.</a:t>
            </a:r>
          </a:p>
          <a:p>
            <a:pPr marL="342900" lvl="1" indent="-342900" algn="l" rtl="0">
              <a:buFont typeface="Arial" panose="020B0604020202020204" pitchFamily="34" charset="0"/>
              <a:buChar char="•"/>
            </a:pPr>
            <a:r>
              <a:rPr lang="en-GB" sz="2700" b="1" dirty="0">
                <a:solidFill>
                  <a:srgbClr val="000000"/>
                </a:solidFill>
                <a:latin typeface="Calibri" panose="020F0502020204030204" pitchFamily="34" charset="0"/>
              </a:rPr>
              <a:t>Name one or two of the greatest weaknesses you observe in local churches in your region.</a:t>
            </a:r>
          </a:p>
          <a:p>
            <a:pPr marL="342900" lvl="1" indent="-342900" algn="l" rtl="0">
              <a:buFont typeface="Arial" panose="020B0604020202020204" pitchFamily="34" charset="0"/>
              <a:buChar char="•"/>
            </a:pPr>
            <a:r>
              <a:rPr lang="en-GB" sz="2700" b="1" dirty="0">
                <a:solidFill>
                  <a:srgbClr val="000000"/>
                </a:solidFill>
                <a:latin typeface="Calibri" panose="020F0502020204030204" pitchFamily="34" charset="0"/>
              </a:rPr>
              <a:t>Based on your experience of churches that have impact on their communities, describe two or three of the most important characteristics of leaders that can help churches accomplish impact.</a:t>
            </a:r>
          </a:p>
          <a:p>
            <a:pPr marL="0" lvl="1" algn="l" rtl="0"/>
            <a:endParaRPr lang="en-GB" sz="2700" b="1" dirty="0">
              <a:solidFill>
                <a:srgbClr val="000000"/>
              </a:solidFill>
              <a:latin typeface="Calibri" panose="020F0502020204030204" pitchFamily="34" charset="0"/>
            </a:endParaRPr>
          </a:p>
          <a:p>
            <a:pPr marL="0" lvl="1" algn="l" rtl="0"/>
            <a:r>
              <a:rPr lang="en-GB" sz="2700" b="1" dirty="0">
                <a:solidFill>
                  <a:srgbClr val="000099"/>
                </a:solidFill>
                <a:latin typeface="Calibri" panose="020F0502020204030204" pitchFamily="34" charset="0"/>
              </a:rPr>
              <a:t>For community leaders:</a:t>
            </a:r>
          </a:p>
          <a:p>
            <a:pPr marL="342900" lvl="1" indent="-342900" algn="l" rtl="0">
              <a:buFont typeface="Arial" panose="020B0604020202020204" pitchFamily="34" charset="0"/>
              <a:buChar char="•"/>
            </a:pPr>
            <a:r>
              <a:rPr lang="en-GB" sz="2700" b="1" dirty="0">
                <a:solidFill>
                  <a:srgbClr val="000000"/>
                </a:solidFill>
                <a:latin typeface="Calibri" panose="020F0502020204030204" pitchFamily="34" charset="0"/>
              </a:rPr>
              <a:t>What are one or two significant ways in which local churches in your district might better serve your community.</a:t>
            </a:r>
          </a:p>
        </p:txBody>
      </p:sp>
    </p:spTree>
    <p:extLst>
      <p:ext uri="{BB962C8B-B14F-4D97-AF65-F5344CB8AC3E}">
        <p14:creationId xmlns:p14="http://schemas.microsoft.com/office/powerpoint/2010/main" val="512495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TextBox 17"/>
          <p:cNvSpPr txBox="1"/>
          <p:nvPr/>
        </p:nvSpPr>
        <p:spPr>
          <a:xfrm>
            <a:off x="228600" y="228600"/>
            <a:ext cx="8686800" cy="2893100"/>
          </a:xfrm>
          <a:prstGeom prst="rect">
            <a:avLst/>
          </a:prstGeom>
          <a:noFill/>
        </p:spPr>
        <p:txBody>
          <a:bodyPr wrap="square" rtlCol="0">
            <a:spAutoFit/>
          </a:bodyPr>
          <a:lstStyle/>
          <a:p>
            <a:pPr marL="717550" lvl="1" indent="-717550" algn="ctr" rtl="0"/>
            <a:r>
              <a:rPr lang="en-GB" sz="5400" b="1" dirty="0">
                <a:solidFill>
                  <a:srgbClr val="FFFF00"/>
                </a:solidFill>
                <a:effectLst>
                  <a:outerShdw blurRad="38100" dist="38100" dir="2700000" algn="tl">
                    <a:srgbClr val="000000">
                      <a:alpha val="43137"/>
                    </a:srgbClr>
                  </a:outerShdw>
                </a:effectLst>
                <a:latin typeface="Calibri" panose="020F0502020204030204" pitchFamily="34" charset="0"/>
              </a:rPr>
              <a:t>The Right Questions</a:t>
            </a: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What is the Ideal Church in Our Context?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What are the Contextual Challenges?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a:p>
            <a:pPr marL="717550" lvl="1" indent="-717550" algn="l" rtl="0">
              <a:buFont typeface="+mj-lt"/>
              <a:buAutoNum type="arabicPeriod"/>
            </a:pPr>
            <a:r>
              <a:rPr lang="en-GB" sz="3200" b="1" dirty="0">
                <a:solidFill>
                  <a:srgbClr val="FFFFFF"/>
                </a:solidFill>
                <a:effectLst>
                  <a:outerShdw blurRad="38100" dist="38100" dir="2700000" algn="tl">
                    <a:srgbClr val="000000">
                      <a:alpha val="43137"/>
                    </a:srgbClr>
                  </a:outerShdw>
                </a:effectLst>
                <a:latin typeface="Calibri" panose="020F0502020204030204" pitchFamily="34" charset="0"/>
              </a:rPr>
              <a:t>What Might an Effective Faithful Christian Look Like? </a:t>
            </a:r>
            <a:endParaRPr lang="en-US" sz="3200" b="1" dirty="0">
              <a:solidFill>
                <a:srgbClr val="FFFFFF"/>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4059934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87396" name="Text Box 4"/>
          <p:cNvSpPr txBox="1">
            <a:spLocks noChangeArrowheads="1"/>
          </p:cNvSpPr>
          <p:nvPr/>
        </p:nvSpPr>
        <p:spPr bwMode="auto">
          <a:xfrm>
            <a:off x="228600" y="152400"/>
            <a:ext cx="8686800" cy="5826210"/>
          </a:xfrm>
          <a:prstGeom prst="rect">
            <a:avLst/>
          </a:prstGeom>
          <a:noFill/>
          <a:ln w="9525">
            <a:noFill/>
            <a:miter lim="800000"/>
            <a:headEnd/>
            <a:tailEnd/>
          </a:ln>
          <a:effectLst/>
        </p:spPr>
        <p:txBody>
          <a:bodyPr>
            <a:spAutoFit/>
          </a:bodyPr>
          <a:lstStyle/>
          <a:p>
            <a:pPr lvl="1" indent="-457200" algn="l" rtl="0">
              <a:spcBef>
                <a:spcPct val="40000"/>
              </a:spcBef>
              <a:buFontTx/>
              <a:buChar char="•"/>
            </a:pPr>
            <a:r>
              <a:rPr lang="en-US" sz="2700" b="1" dirty="0">
                <a:solidFill>
                  <a:srgbClr val="000000"/>
                </a:solidFill>
                <a:latin typeface="Calibri" panose="020F0502020204030204" pitchFamily="34" charset="0"/>
              </a:rPr>
              <a:t>What are the most important attitudes, motivations, desires, and character traits that an effective leader needs to have to help the church address the challenges? (the </a:t>
            </a:r>
            <a:r>
              <a:rPr lang="en-US" sz="2700" b="1" dirty="0">
                <a:solidFill>
                  <a:srgbClr val="0000CC"/>
                </a:solidFill>
                <a:latin typeface="Calibri" panose="020F0502020204030204" pitchFamily="34" charset="0"/>
              </a:rPr>
              <a:t>Affective </a:t>
            </a:r>
            <a:r>
              <a:rPr lang="en-US" sz="2700" b="1" dirty="0">
                <a:solidFill>
                  <a:srgbClr val="000000"/>
                </a:solidFill>
                <a:latin typeface="Calibri" panose="020F0502020204030204" pitchFamily="34" charset="0"/>
              </a:rPr>
              <a:t>domain of learning)</a:t>
            </a:r>
          </a:p>
          <a:p>
            <a:pPr lvl="1" indent="-457200" algn="l" rtl="0">
              <a:spcBef>
                <a:spcPct val="40000"/>
              </a:spcBef>
              <a:buFontTx/>
              <a:buChar char="•"/>
            </a:pPr>
            <a:r>
              <a:rPr lang="en-US" sz="2700" b="1" dirty="0">
                <a:solidFill>
                  <a:srgbClr val="000000"/>
                </a:solidFill>
                <a:latin typeface="Calibri" panose="020F0502020204030204" pitchFamily="34" charset="0"/>
              </a:rPr>
              <a:t>What are the most important skills and habits of life that an effective leader needs to have to help the church address the challenges? (the </a:t>
            </a:r>
            <a:r>
              <a:rPr lang="en-US" sz="2700" b="1" dirty="0" err="1">
                <a:solidFill>
                  <a:srgbClr val="0000CC"/>
                </a:solidFill>
                <a:latin typeface="Calibri" panose="020F0502020204030204" pitchFamily="34" charset="0"/>
              </a:rPr>
              <a:t>Behavioural</a:t>
            </a:r>
            <a:r>
              <a:rPr lang="en-US" sz="2700" b="1" dirty="0">
                <a:solidFill>
                  <a:srgbClr val="0000CC"/>
                </a:solidFill>
                <a:latin typeface="Calibri" panose="020F0502020204030204" pitchFamily="34" charset="0"/>
              </a:rPr>
              <a:t> </a:t>
            </a:r>
            <a:r>
              <a:rPr lang="en-US" sz="2700" b="1" dirty="0">
                <a:solidFill>
                  <a:srgbClr val="000000"/>
                </a:solidFill>
                <a:latin typeface="Calibri" panose="020F0502020204030204" pitchFamily="34" charset="0"/>
              </a:rPr>
              <a:t>domain of learning)</a:t>
            </a:r>
          </a:p>
          <a:p>
            <a:pPr lvl="1" indent="-457200" algn="l" rtl="0">
              <a:spcBef>
                <a:spcPct val="40000"/>
              </a:spcBef>
              <a:buFontTx/>
              <a:buChar char="•"/>
            </a:pPr>
            <a:r>
              <a:rPr lang="en-US" sz="2700" b="1" dirty="0">
                <a:solidFill>
                  <a:srgbClr val="000000"/>
                </a:solidFill>
                <a:latin typeface="Calibri" panose="020F0502020204030204" pitchFamily="34" charset="0"/>
              </a:rPr>
              <a:t>What knowledge and reflective abilities does an effective leader need to have to help the church address the challenges? </a:t>
            </a:r>
            <a:r>
              <a:rPr lang="en-GB" sz="2700" b="1" dirty="0">
                <a:solidFill>
                  <a:srgbClr val="000000"/>
                </a:solidFill>
                <a:latin typeface="Calibri" panose="020F0502020204030204" pitchFamily="34" charset="0"/>
              </a:rPr>
              <a:t>How might an effective  leader continue growing and learning throughout the years of life and ministry? </a:t>
            </a:r>
            <a:r>
              <a:rPr lang="en-US" sz="2700" b="1" dirty="0">
                <a:solidFill>
                  <a:srgbClr val="000000"/>
                </a:solidFill>
                <a:latin typeface="Calibri" panose="020F0502020204030204" pitchFamily="34" charset="0"/>
              </a:rPr>
              <a:t>(the </a:t>
            </a:r>
            <a:r>
              <a:rPr lang="en-US" sz="2700" b="1" dirty="0">
                <a:solidFill>
                  <a:srgbClr val="0000CC"/>
                </a:solidFill>
                <a:latin typeface="Calibri" panose="020F0502020204030204" pitchFamily="34" charset="0"/>
              </a:rPr>
              <a:t>Cognitive </a:t>
            </a:r>
            <a:r>
              <a:rPr lang="en-US" sz="2700" b="1" dirty="0">
                <a:solidFill>
                  <a:srgbClr val="000000"/>
                </a:solidFill>
                <a:latin typeface="Calibri" panose="020F0502020204030204" pitchFamily="34" charset="0"/>
              </a:rPr>
              <a:t>domain of learning)</a:t>
            </a:r>
          </a:p>
        </p:txBody>
      </p:sp>
    </p:spTree>
    <p:extLst>
      <p:ext uri="{BB962C8B-B14F-4D97-AF65-F5344CB8AC3E}">
        <p14:creationId xmlns:p14="http://schemas.microsoft.com/office/powerpoint/2010/main" val="3437474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extBox 1"/>
          <p:cNvSpPr txBox="1"/>
          <p:nvPr/>
        </p:nvSpPr>
        <p:spPr>
          <a:xfrm>
            <a:off x="152400" y="152400"/>
            <a:ext cx="8839200" cy="6540252"/>
          </a:xfrm>
          <a:prstGeom prst="rect">
            <a:avLst/>
          </a:prstGeom>
          <a:noFill/>
        </p:spPr>
        <p:txBody>
          <a:bodyPr wrap="square" rtlCol="0">
            <a:spAutoFit/>
          </a:bodyPr>
          <a:lstStyle/>
          <a:p>
            <a:pPr algn="l" rtl="0">
              <a:spcAft>
                <a:spcPts val="0"/>
              </a:spcAft>
            </a:pPr>
            <a:r>
              <a:rPr lang="en-US" sz="20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a:rPr>
              <a:t>ABTS Graduate Requirements</a:t>
            </a:r>
          </a:p>
          <a:p>
            <a:pPr algn="l" rtl="0">
              <a:spcAft>
                <a:spcPts val="0"/>
              </a:spcAft>
            </a:pPr>
            <a:r>
              <a:rPr lang="en-US" sz="2000" dirty="0">
                <a:solidFill>
                  <a:srgbClr val="000000"/>
                </a:solidFill>
                <a:latin typeface="Calibri" panose="020F0502020204030204" pitchFamily="34" charset="0"/>
                <a:ea typeface="Calibri" panose="020F0502020204030204" pitchFamily="34" charset="0"/>
                <a:cs typeface="Arial"/>
              </a:rPr>
              <a:t>The most important characteristic we should seek in students is a teachable spirit – a commitment to grow as servant-leaders while they are with us – cognitively, affectively, </a:t>
            </a:r>
            <a:r>
              <a:rPr lang="en-US" sz="2000" dirty="0" err="1">
                <a:solidFill>
                  <a:srgbClr val="000000"/>
                </a:solidFill>
                <a:latin typeface="Calibri" panose="020F0502020204030204" pitchFamily="34" charset="0"/>
                <a:ea typeface="Calibri" panose="020F0502020204030204" pitchFamily="34" charset="0"/>
                <a:cs typeface="Arial"/>
              </a:rPr>
              <a:t>behaviourally</a:t>
            </a:r>
            <a:r>
              <a:rPr lang="en-US" sz="2000" dirty="0">
                <a:solidFill>
                  <a:srgbClr val="000000"/>
                </a:solidFill>
                <a:latin typeface="Calibri" panose="020F0502020204030204" pitchFamily="34" charset="0"/>
                <a:ea typeface="Calibri" panose="020F0502020204030204" pitchFamily="34" charset="0"/>
                <a:cs typeface="Arial"/>
              </a:rPr>
              <a:t>. If the students demonstrate a commitment to self-initiated holistic growth, they are more likely to continue this pattern after graduation. Consequently the elements we seek to see in students as they move towards graduation include the following:</a:t>
            </a:r>
            <a:endParaRPr lang="en-US" sz="2000" dirty="0">
              <a:solidFill>
                <a:srgbClr val="000000"/>
              </a:solidFill>
              <a:latin typeface="Arial"/>
              <a:ea typeface="Calibri" panose="020F0502020204030204" pitchFamily="34" charset="0"/>
              <a:cs typeface="Arial"/>
            </a:endParaRPr>
          </a:p>
          <a:p>
            <a:pPr marL="342900" indent="-342900" algn="l" rtl="0">
              <a:spcAft>
                <a:spcPts val="0"/>
              </a:spcAft>
              <a:buFont typeface="Symbol" panose="05050102010706020507" pitchFamily="18" charset="2"/>
              <a:buChar char=""/>
            </a:pPr>
            <a:r>
              <a:rPr lang="en-US" sz="2000" b="1" dirty="0">
                <a:solidFill>
                  <a:srgbClr val="000099"/>
                </a:solidFill>
                <a:latin typeface="Calibri" panose="020F0502020204030204" pitchFamily="34" charset="0"/>
                <a:ea typeface="Calibri" panose="020F0502020204030204" pitchFamily="34" charset="0"/>
                <a:cs typeface="Arial"/>
              </a:rPr>
              <a:t>A teachable spirit </a:t>
            </a:r>
            <a:r>
              <a:rPr lang="en-US" sz="2000" dirty="0">
                <a:solidFill>
                  <a:srgbClr val="000000"/>
                </a:solidFill>
                <a:latin typeface="Calibri" panose="020F0502020204030204" pitchFamily="34" charset="0"/>
                <a:ea typeface="Calibri" panose="020F0502020204030204" pitchFamily="34" charset="0"/>
                <a:cs typeface="Arial"/>
              </a:rPr>
              <a:t>– not just in academic courses but also in personal and ministerial formation. Of particular concern is to see a teachable spirit even where ABTS is not providing boundaries and direction.</a:t>
            </a:r>
          </a:p>
          <a:p>
            <a:pPr marL="342900" indent="-342900" algn="l" rtl="0">
              <a:spcAft>
                <a:spcPts val="0"/>
              </a:spcAft>
              <a:buFont typeface="Symbol" panose="05050102010706020507" pitchFamily="18" charset="2"/>
              <a:buChar char=""/>
            </a:pPr>
            <a:r>
              <a:rPr lang="en-US" sz="2000" b="1" dirty="0">
                <a:solidFill>
                  <a:srgbClr val="000099"/>
                </a:solidFill>
                <a:latin typeface="Calibri" panose="020F0502020204030204" pitchFamily="34" charset="0"/>
                <a:ea typeface="Calibri" panose="020F0502020204030204" pitchFamily="34" charset="0"/>
                <a:cs typeface="Arial"/>
              </a:rPr>
              <a:t>Reducing levels of ABTS-initiated “maintenance”. </a:t>
            </a:r>
            <a:r>
              <a:rPr lang="en-US" sz="2000" dirty="0">
                <a:solidFill>
                  <a:srgbClr val="000000"/>
                </a:solidFill>
                <a:latin typeface="Calibri" panose="020F0502020204030204" pitchFamily="34" charset="0"/>
                <a:ea typeface="Calibri" panose="020F0502020204030204" pitchFamily="34" charset="0"/>
                <a:cs typeface="Arial"/>
              </a:rPr>
              <a:t>While some students may need substantial “maintenance” at the beginning of their time with us, if this continues into the second and third years we should question their long-term effectiveness as leaders. </a:t>
            </a:r>
          </a:p>
          <a:p>
            <a:pPr marL="342900" indent="-342900" algn="l" rtl="0">
              <a:spcAft>
                <a:spcPts val="0"/>
              </a:spcAft>
              <a:buFont typeface="Symbol" panose="05050102010706020507" pitchFamily="18" charset="2"/>
              <a:buChar char=""/>
            </a:pPr>
            <a:r>
              <a:rPr lang="en-US" sz="2000" b="1" dirty="0">
                <a:solidFill>
                  <a:srgbClr val="000099"/>
                </a:solidFill>
                <a:latin typeface="Calibri" panose="020F0502020204030204" pitchFamily="34" charset="0"/>
                <a:ea typeface="Calibri" panose="020F0502020204030204" pitchFamily="34" charset="0"/>
                <a:cs typeface="Arial"/>
              </a:rPr>
              <a:t>An increasingly positive influence on other students</a:t>
            </a:r>
            <a:r>
              <a:rPr lang="en-US" sz="2000" dirty="0">
                <a:solidFill>
                  <a:srgbClr val="000000"/>
                </a:solidFill>
                <a:latin typeface="Calibri" panose="020F0502020204030204" pitchFamily="34" charset="0"/>
                <a:ea typeface="Calibri" panose="020F0502020204030204" pitchFamily="34" charset="0"/>
                <a:cs typeface="Arial"/>
              </a:rPr>
              <a:t>, particularly first year students. We recognize that a growing relationship with God should be reflected in a growing positive influence on other students.</a:t>
            </a:r>
          </a:p>
          <a:p>
            <a:pPr marL="342900" indent="-342900" algn="l" rtl="0">
              <a:spcAft>
                <a:spcPts val="0"/>
              </a:spcAft>
              <a:buFont typeface="Symbol" panose="05050102010706020507" pitchFamily="18" charset="2"/>
              <a:buChar char=""/>
            </a:pPr>
            <a:r>
              <a:rPr lang="en-US" sz="2000" b="1" dirty="0">
                <a:solidFill>
                  <a:srgbClr val="000099"/>
                </a:solidFill>
                <a:latin typeface="Calibri" panose="020F0502020204030204" pitchFamily="34" charset="0"/>
                <a:ea typeface="Calibri" panose="020F0502020204030204" pitchFamily="34" charset="0"/>
                <a:cs typeface="Arial"/>
              </a:rPr>
              <a:t>Self-initiated disciplines of growth</a:t>
            </a:r>
            <a:r>
              <a:rPr lang="en-US" sz="2000" dirty="0">
                <a:solidFill>
                  <a:srgbClr val="000000"/>
                </a:solidFill>
                <a:latin typeface="Calibri" panose="020F0502020204030204" pitchFamily="34" charset="0"/>
                <a:ea typeface="Calibri" panose="020F0502020204030204" pitchFamily="34" charset="0"/>
                <a:cs typeface="Arial"/>
              </a:rPr>
              <a:t>, where students recognize an area of weakness and take positive steps to address these weaknesses.</a:t>
            </a:r>
          </a:p>
          <a:p>
            <a:pPr algn="l" rtl="0">
              <a:spcAft>
                <a:spcPts val="0"/>
              </a:spcAft>
            </a:pPr>
            <a:endParaRPr lang="en-US" sz="2000" dirty="0">
              <a:solidFill>
                <a:srgbClr val="000000"/>
              </a:solidFill>
              <a:latin typeface="Calibri" panose="020F0502020204030204" pitchFamily="34" charset="0"/>
              <a:cs typeface="Arial"/>
            </a:endParaRPr>
          </a:p>
          <a:p>
            <a:pPr algn="l" rtl="0">
              <a:spcAft>
                <a:spcPts val="0"/>
              </a:spcAft>
            </a:pPr>
            <a:r>
              <a:rPr lang="en-US" sz="1900" b="1" dirty="0">
                <a:solidFill>
                  <a:srgbClr val="FF0000"/>
                </a:solidFill>
                <a:effectLst>
                  <a:outerShdw blurRad="38100" dist="38100" dir="2700000" algn="tl">
                    <a:srgbClr val="000000">
                      <a:alpha val="43137"/>
                    </a:srgbClr>
                  </a:outerShdw>
                </a:effectLst>
                <a:latin typeface="Calibri" panose="020F0502020204030204" pitchFamily="34" charset="0"/>
                <a:cs typeface="Arial"/>
              </a:rPr>
              <a:t>At your theological college what would be your priorities? [ABTS is fully residential.]</a:t>
            </a:r>
            <a:endParaRPr lang="en-US" sz="1900" b="1" dirty="0">
              <a:solidFill>
                <a:srgbClr val="FF0000"/>
              </a:solidFill>
              <a:effectLst>
                <a:outerShdw blurRad="38100" dist="38100" dir="2700000" algn="tl">
                  <a:srgbClr val="000000">
                    <a:alpha val="43137"/>
                  </a:srgbClr>
                </a:outerShdw>
              </a:effectLst>
              <a:cs typeface="Arial"/>
            </a:endParaRPr>
          </a:p>
        </p:txBody>
      </p:sp>
    </p:spTree>
    <p:extLst>
      <p:ext uri="{BB962C8B-B14F-4D97-AF65-F5344CB8AC3E}">
        <p14:creationId xmlns:p14="http://schemas.microsoft.com/office/powerpoint/2010/main" val="1021102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179270" y="487071"/>
            <a:ext cx="4837035" cy="2123658"/>
          </a:xfrm>
          <a:prstGeom prst="rect">
            <a:avLst/>
          </a:prstGeom>
          <a:noFill/>
          <a:ln w="9525">
            <a:noFill/>
            <a:miter lim="800000"/>
            <a:headEnd/>
            <a:tailEnd/>
          </a:ln>
          <a:effectLst/>
        </p:spPr>
        <p:txBody>
          <a:bodyPr wrap="square">
            <a:spAutoFit/>
          </a:bodyPr>
          <a:lstStyle/>
          <a:p>
            <a:pPr algn="ctr" rtl="0"/>
            <a:r>
              <a:rPr lang="en-US" sz="4400" b="1" dirty="0">
                <a:solidFill>
                  <a:srgbClr val="FFFF00"/>
                </a:solidFill>
                <a:effectLst>
                  <a:outerShdw blurRad="38100" dist="38100" dir="2700000" algn="tl">
                    <a:srgbClr val="000000"/>
                  </a:outerShdw>
                </a:effectLst>
                <a:latin typeface="Calibri" panose="020F0502020204030204" pitchFamily="34" charset="0"/>
                <a:cs typeface="Tahoma" pitchFamily="34" charset="0"/>
              </a:rPr>
              <a:t>Promoting Growth Towards the Ideal Christian Leader</a:t>
            </a:r>
            <a:endParaRPr lang="en-US" dirty="0">
              <a:solidFill>
                <a:schemeClr val="bg1"/>
              </a:solidFill>
              <a:latin typeface="Calibri" panose="020F05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1600" y="152400"/>
            <a:ext cx="3733799" cy="2793000"/>
          </a:xfrm>
          <a:prstGeom prst="rect">
            <a:avLst/>
          </a:prstGeom>
        </p:spPr>
      </p:pic>
      <p:sp>
        <p:nvSpPr>
          <p:cNvPr id="2" name="TextBox 1"/>
          <p:cNvSpPr txBox="1"/>
          <p:nvPr/>
        </p:nvSpPr>
        <p:spPr>
          <a:xfrm>
            <a:off x="179270" y="3048000"/>
            <a:ext cx="8736129" cy="3293209"/>
          </a:xfrm>
          <a:prstGeom prst="rect">
            <a:avLst/>
          </a:prstGeom>
          <a:noFill/>
        </p:spPr>
        <p:txBody>
          <a:bodyPr wrap="square" rtlCol="0">
            <a:spAutoFit/>
          </a:bodyPr>
          <a:lstStyle/>
          <a:p>
            <a:pPr algn="l" rtl="0"/>
            <a:r>
              <a:rPr lang="en-US" sz="2600" b="1" dirty="0">
                <a:solidFill>
                  <a:schemeClr val="bg1"/>
                </a:solidFill>
                <a:latin typeface="Calibri" panose="020F0502020204030204" pitchFamily="34" charset="0"/>
              </a:rPr>
              <a:t>ABTS Profile of an Ideal Christian Leader</a:t>
            </a:r>
          </a:p>
          <a:p>
            <a:pPr marL="342900" indent="-342900" algn="l" rtl="0">
              <a:buFont typeface="Arial" panose="020B0604020202020204" pitchFamily="34" charset="0"/>
              <a:buChar char="•"/>
            </a:pPr>
            <a:r>
              <a:rPr lang="en-US" sz="2600" b="1" dirty="0">
                <a:solidFill>
                  <a:schemeClr val="bg1"/>
                </a:solidFill>
                <a:latin typeface="Calibri" panose="020F0502020204030204" pitchFamily="34" charset="0"/>
              </a:rPr>
              <a:t>Note: How does this profile differ from </a:t>
            </a:r>
            <a:r>
              <a:rPr lang="en-US" sz="2600" b="1" dirty="0" err="1">
                <a:solidFill>
                  <a:schemeClr val="bg1"/>
                </a:solidFill>
                <a:latin typeface="Calibri" panose="020F0502020204030204" pitchFamily="34" charset="0"/>
              </a:rPr>
              <a:t>programme</a:t>
            </a:r>
            <a:r>
              <a:rPr lang="en-US" sz="2600" b="1" dirty="0">
                <a:solidFill>
                  <a:schemeClr val="bg1"/>
                </a:solidFill>
                <a:latin typeface="Calibri" panose="020F0502020204030204" pitchFamily="34" charset="0"/>
              </a:rPr>
              <a:t> outcomes?</a:t>
            </a:r>
          </a:p>
          <a:p>
            <a:pPr marL="342900" indent="-342900" algn="l" rtl="0">
              <a:buFont typeface="Arial" panose="020B0604020202020204" pitchFamily="34" charset="0"/>
              <a:buChar char="•"/>
            </a:pPr>
            <a:r>
              <a:rPr lang="en-US" sz="2600" b="1" dirty="0">
                <a:solidFill>
                  <a:schemeClr val="bg1"/>
                </a:solidFill>
                <a:latin typeface="Calibri" panose="020F0502020204030204" pitchFamily="34" charset="0"/>
              </a:rPr>
              <a:t>Annual assessment – induction, September diagnostic, Capstone – with reflections</a:t>
            </a:r>
          </a:p>
          <a:p>
            <a:pPr marL="342900" indent="-342900" algn="l" rtl="0">
              <a:buFont typeface="Arial" panose="020B0604020202020204" pitchFamily="34" charset="0"/>
              <a:buChar char="•"/>
            </a:pPr>
            <a:r>
              <a:rPr lang="en-US" sz="2600" b="1" dirty="0">
                <a:solidFill>
                  <a:schemeClr val="bg1"/>
                </a:solidFill>
                <a:latin typeface="Calibri" panose="020F0502020204030204" pitchFamily="34" charset="0"/>
              </a:rPr>
              <a:t>Curricular implications – both classroom and non-classroom – importance of flexible structures</a:t>
            </a:r>
          </a:p>
          <a:p>
            <a:pPr marL="342900" indent="-342900" algn="l" rtl="0">
              <a:buFont typeface="Arial" panose="020B0604020202020204" pitchFamily="34" charset="0"/>
              <a:buChar char="•"/>
            </a:pPr>
            <a:r>
              <a:rPr lang="en-US" sz="2600" b="1" dirty="0">
                <a:solidFill>
                  <a:schemeClr val="bg1"/>
                </a:solidFill>
                <a:latin typeface="Calibri" panose="020F0502020204030204" pitchFamily="34" charset="0"/>
              </a:rPr>
              <a:t>Other ideas?</a:t>
            </a:r>
          </a:p>
        </p:txBody>
      </p:sp>
    </p:spTree>
    <p:extLst>
      <p:ext uri="{BB962C8B-B14F-4D97-AF65-F5344CB8AC3E}">
        <p14:creationId xmlns:p14="http://schemas.microsoft.com/office/powerpoint/2010/main" val="1159818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762000" y="5257800"/>
            <a:ext cx="7696200" cy="1446550"/>
          </a:xfrm>
          <a:prstGeom prst="rect">
            <a:avLst/>
          </a:prstGeom>
          <a:noFill/>
          <a:ln w="9525">
            <a:noFill/>
            <a:miter lim="800000"/>
            <a:headEnd/>
            <a:tailEnd/>
          </a:ln>
          <a:effectLst/>
        </p:spPr>
        <p:txBody>
          <a:bodyPr wrap="square">
            <a:spAutoFit/>
          </a:bodyPr>
          <a:lstStyle/>
          <a:p>
            <a:pPr algn="ctr" rtl="0"/>
            <a:r>
              <a:rPr lang="en-US" sz="4400" b="1" dirty="0">
                <a:solidFill>
                  <a:schemeClr val="bg1"/>
                </a:solidFill>
                <a:effectLst>
                  <a:outerShdw blurRad="38100" dist="38100" dir="2700000" algn="tl">
                    <a:srgbClr val="000000"/>
                  </a:outerShdw>
                </a:effectLst>
                <a:latin typeface="Calibri" panose="020F0502020204030204" pitchFamily="34" charset="0"/>
                <a:cs typeface="Tahoma" pitchFamily="34" charset="0"/>
              </a:rPr>
              <a:t>The Journey of Fifty Miles Begins with One Step</a:t>
            </a:r>
            <a:endParaRPr lang="en-US" dirty="0">
              <a:solidFill>
                <a:schemeClr val="bg1"/>
              </a:solidFill>
              <a:latin typeface="Calibri" panose="020F05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8100" y="228600"/>
            <a:ext cx="6604000" cy="4953000"/>
          </a:xfrm>
          <a:prstGeom prst="rect">
            <a:avLst/>
          </a:prstGeom>
        </p:spPr>
      </p:pic>
    </p:spTree>
    <p:extLst>
      <p:ext uri="{BB962C8B-B14F-4D97-AF65-F5344CB8AC3E}">
        <p14:creationId xmlns:p14="http://schemas.microsoft.com/office/powerpoint/2010/main" val="129871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287" y="198783"/>
            <a:ext cx="8719930" cy="2062103"/>
          </a:xfrm>
          <a:prstGeom prst="rect">
            <a:avLst/>
          </a:prstGeom>
          <a:noFill/>
        </p:spPr>
        <p:txBody>
          <a:bodyPr wrap="square" rtlCol="0">
            <a:spAutoFit/>
          </a:bodyPr>
          <a:lstStyle/>
          <a:p>
            <a:pPr algn="l" rtl="0" fontAlgn="auto">
              <a:spcBef>
                <a:spcPts val="0"/>
              </a:spcBef>
              <a:spcAft>
                <a:spcPts val="0"/>
              </a:spcAft>
            </a:pPr>
            <a:r>
              <a:rPr lang="en-US" sz="3200" b="1" dirty="0">
                <a:solidFill>
                  <a:prstClr val="white"/>
                </a:solidFill>
                <a:effectLst>
                  <a:outerShdw blurRad="38100" dist="38100" dir="2700000" algn="tl">
                    <a:srgbClr val="000000">
                      <a:alpha val="43137"/>
                    </a:srgbClr>
                  </a:outerShdw>
                </a:effectLst>
                <a:latin typeface="Calibri" panose="020F0502020204030204"/>
                <a:cs typeface="+mn-cs"/>
              </a:rPr>
              <a:t>Videos:</a:t>
            </a:r>
          </a:p>
          <a:p>
            <a:pPr marL="457200" indent="-457200" algn="l" rtl="0" fontAlgn="auto">
              <a:spcBef>
                <a:spcPts val="0"/>
              </a:spcBef>
              <a:spcAft>
                <a:spcPts val="0"/>
              </a:spcAft>
              <a:buFont typeface="Arial" panose="020B0604020202020204" pitchFamily="34" charset="0"/>
              <a:buChar char="•"/>
            </a:pPr>
            <a:r>
              <a:rPr lang="en-US" sz="3200" b="1" dirty="0" err="1">
                <a:solidFill>
                  <a:prstClr val="white"/>
                </a:solidFill>
                <a:effectLst>
                  <a:outerShdw blurRad="38100" dist="38100" dir="2700000" algn="tl">
                    <a:srgbClr val="000000">
                      <a:alpha val="43137"/>
                    </a:srgbClr>
                  </a:outerShdw>
                </a:effectLst>
                <a:latin typeface="Calibri" panose="020F0502020204030204"/>
                <a:cs typeface="+mn-cs"/>
              </a:rPr>
              <a:t>BadLanding</a:t>
            </a:r>
            <a:endParaRPr lang="en-US" sz="3200" b="1" dirty="0">
              <a:solidFill>
                <a:prstClr val="white"/>
              </a:solidFill>
              <a:effectLst>
                <a:outerShdw blurRad="38100" dist="38100" dir="2700000" algn="tl">
                  <a:srgbClr val="000000">
                    <a:alpha val="43137"/>
                  </a:srgbClr>
                </a:outerShdw>
              </a:effectLst>
              <a:latin typeface="Calibri" panose="020F0502020204030204"/>
              <a:cs typeface="+mn-cs"/>
            </a:endParaRPr>
          </a:p>
          <a:p>
            <a:pPr marL="457200" indent="-457200" algn="l" rtl="0" fontAlgn="auto">
              <a:spcBef>
                <a:spcPts val="0"/>
              </a:spcBef>
              <a:spcAft>
                <a:spcPts val="0"/>
              </a:spcAft>
              <a:buFont typeface="Arial" panose="020B0604020202020204" pitchFamily="34" charset="0"/>
              <a:buChar char="•"/>
            </a:pPr>
            <a:r>
              <a:rPr lang="en-US" sz="3200" b="1" dirty="0">
                <a:solidFill>
                  <a:prstClr val="white"/>
                </a:solidFill>
                <a:effectLst>
                  <a:outerShdw blurRad="38100" dist="38100" dir="2700000" algn="tl">
                    <a:srgbClr val="000000">
                      <a:alpha val="43137"/>
                    </a:srgbClr>
                  </a:outerShdw>
                </a:effectLst>
                <a:latin typeface="Calibri" panose="020F0502020204030204"/>
                <a:cs typeface="+mn-cs"/>
              </a:rPr>
              <a:t>MD-80 hard landing_1</a:t>
            </a:r>
          </a:p>
          <a:p>
            <a:pPr marL="457200" indent="-457200" algn="l" rtl="0" fontAlgn="auto">
              <a:spcBef>
                <a:spcPts val="0"/>
              </a:spcBef>
              <a:spcAft>
                <a:spcPts val="0"/>
              </a:spcAft>
              <a:buFont typeface="Arial" panose="020B0604020202020204" pitchFamily="34" charset="0"/>
              <a:buChar char="•"/>
            </a:pPr>
            <a:r>
              <a:rPr lang="en-US" sz="3200" b="1" dirty="0">
                <a:solidFill>
                  <a:prstClr val="white"/>
                </a:solidFill>
                <a:effectLst>
                  <a:outerShdw blurRad="38100" dist="38100" dir="2700000" algn="tl">
                    <a:srgbClr val="000000">
                      <a:alpha val="43137"/>
                    </a:srgbClr>
                  </a:outerShdw>
                </a:effectLst>
                <a:latin typeface="Calibri" panose="020F0502020204030204"/>
                <a:cs typeface="+mn-cs"/>
              </a:rPr>
              <a:t>On Our Way to the Dance</a:t>
            </a:r>
          </a:p>
        </p:txBody>
      </p:sp>
    </p:spTree>
    <p:extLst>
      <p:ext uri="{BB962C8B-B14F-4D97-AF65-F5344CB8AC3E}">
        <p14:creationId xmlns:p14="http://schemas.microsoft.com/office/powerpoint/2010/main" val="806557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304800" y="399633"/>
            <a:ext cx="4179770" cy="2800767"/>
          </a:xfrm>
          <a:prstGeom prst="rect">
            <a:avLst/>
          </a:prstGeom>
          <a:noFill/>
          <a:ln w="9525">
            <a:noFill/>
            <a:miter lim="800000"/>
            <a:headEnd/>
            <a:tailEnd/>
          </a:ln>
          <a:effectLst/>
        </p:spPr>
        <p:txBody>
          <a:bodyPr wrap="square">
            <a:spAutoFit/>
          </a:bodyPr>
          <a:lstStyle/>
          <a:p>
            <a:pPr algn="ctr" rtl="0"/>
            <a:r>
              <a:rPr lang="en-US" sz="4400" b="1" dirty="0">
                <a:solidFill>
                  <a:srgbClr val="FFFF00"/>
                </a:solidFill>
                <a:effectLst>
                  <a:outerShdw blurRad="38100" dist="38100" dir="2700000" algn="tl">
                    <a:srgbClr val="000000"/>
                  </a:outerShdw>
                </a:effectLst>
                <a:latin typeface="Calibri" panose="020F0502020204030204" pitchFamily="34" charset="0"/>
                <a:cs typeface="Tahoma" pitchFamily="34" charset="0"/>
              </a:rPr>
              <a:t>Promoting Growth Towards the Ideal Christian Leader</a:t>
            </a:r>
            <a:endParaRPr lang="en-US" dirty="0">
              <a:solidFill>
                <a:schemeClr val="bg1"/>
              </a:solidFill>
              <a:latin typeface="Calibri" panose="020F05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6970" y="152400"/>
            <a:ext cx="4278429" cy="3200400"/>
          </a:xfrm>
          <a:prstGeom prst="rect">
            <a:avLst/>
          </a:prstGeom>
        </p:spPr>
      </p:pic>
      <p:sp>
        <p:nvSpPr>
          <p:cNvPr id="2" name="TextBox 1"/>
          <p:cNvSpPr txBox="1"/>
          <p:nvPr/>
        </p:nvSpPr>
        <p:spPr>
          <a:xfrm>
            <a:off x="179270" y="3506212"/>
            <a:ext cx="8736129" cy="3046988"/>
          </a:xfrm>
          <a:prstGeom prst="rect">
            <a:avLst/>
          </a:prstGeom>
          <a:noFill/>
        </p:spPr>
        <p:txBody>
          <a:bodyPr wrap="square" rtlCol="0">
            <a:spAutoFit/>
          </a:bodyPr>
          <a:lstStyle/>
          <a:p>
            <a:pPr algn="l" rtl="0"/>
            <a:r>
              <a:rPr lang="en-US" sz="2400" b="1" dirty="0">
                <a:solidFill>
                  <a:schemeClr val="bg1"/>
                </a:solidFill>
                <a:latin typeface="Calibri" panose="020F0502020204030204" pitchFamily="34" charset="0"/>
              </a:rPr>
              <a:t>With the person next to you:</a:t>
            </a:r>
          </a:p>
          <a:p>
            <a:pPr marL="342900" indent="-342900" algn="l" rtl="0">
              <a:buFont typeface="Arial" panose="020B0604020202020204" pitchFamily="34" charset="0"/>
              <a:buChar char="•"/>
            </a:pPr>
            <a:r>
              <a:rPr lang="en-US" sz="2400" b="1" dirty="0">
                <a:solidFill>
                  <a:schemeClr val="bg1"/>
                </a:solidFill>
                <a:latin typeface="Calibri" panose="020F0502020204030204" pitchFamily="34" charset="0"/>
              </a:rPr>
              <a:t>How do you determine whether your students are growing in faith and practice while they are with you? How do you assess whether your </a:t>
            </a:r>
            <a:r>
              <a:rPr lang="en-US" sz="2400" b="1" dirty="0" err="1">
                <a:solidFill>
                  <a:schemeClr val="bg1"/>
                </a:solidFill>
                <a:latin typeface="Calibri" panose="020F0502020204030204" pitchFamily="34" charset="0"/>
              </a:rPr>
              <a:t>programmes</a:t>
            </a:r>
            <a:r>
              <a:rPr lang="en-US" sz="2400" b="1" dirty="0">
                <a:solidFill>
                  <a:schemeClr val="bg1"/>
                </a:solidFill>
                <a:latin typeface="Calibri" panose="020F0502020204030204" pitchFamily="34" charset="0"/>
              </a:rPr>
              <a:t> are actually accomplishing the school’s purpose of existence?</a:t>
            </a:r>
          </a:p>
          <a:p>
            <a:pPr marL="342900" indent="-342900" algn="l" rtl="0">
              <a:buFont typeface="Arial" panose="020B0604020202020204" pitchFamily="34" charset="0"/>
              <a:buChar char="•"/>
            </a:pPr>
            <a:r>
              <a:rPr lang="en-US" sz="2400" b="1" dirty="0">
                <a:solidFill>
                  <a:schemeClr val="bg1"/>
                </a:solidFill>
                <a:latin typeface="Calibri" panose="020F0502020204030204" pitchFamily="34" charset="0"/>
              </a:rPr>
              <a:t>Describe one or two actions that you and/or your school have taken recently to monitor and strengthen holistic growth in your students.</a:t>
            </a:r>
          </a:p>
        </p:txBody>
      </p:sp>
    </p:spTree>
    <p:extLst>
      <p:ext uri="{BB962C8B-B14F-4D97-AF65-F5344CB8AC3E}">
        <p14:creationId xmlns:p14="http://schemas.microsoft.com/office/powerpoint/2010/main" val="2657131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80578" name="Text Box 2"/>
          <p:cNvSpPr txBox="1">
            <a:spLocks noChangeArrowheads="1"/>
          </p:cNvSpPr>
          <p:nvPr/>
        </p:nvSpPr>
        <p:spPr bwMode="auto">
          <a:xfrm>
            <a:off x="152400" y="149959"/>
            <a:ext cx="8839200" cy="6217087"/>
          </a:xfrm>
          <a:prstGeom prst="rect">
            <a:avLst/>
          </a:prstGeom>
          <a:noFill/>
          <a:ln w="9525">
            <a:noFill/>
            <a:miter lim="800000"/>
            <a:headEnd/>
            <a:tailEnd/>
          </a:ln>
          <a:effectLst/>
        </p:spPr>
        <p:txBody>
          <a:bodyPr>
            <a:spAutoFit/>
          </a:bodyPr>
          <a:lstStyle/>
          <a:p>
            <a:pPr algn="ctr" rtl="0"/>
            <a:r>
              <a:rPr lang="en-US" sz="2800" b="1" dirty="0">
                <a:solidFill>
                  <a:srgbClr val="FF3300"/>
                </a:solidFill>
                <a:effectLst>
                  <a:outerShdw blurRad="38100" dist="38100" dir="2700000" algn="tl">
                    <a:srgbClr val="000000">
                      <a:alpha val="43137"/>
                    </a:srgbClr>
                  </a:outerShdw>
                </a:effectLst>
                <a:latin typeface="Calibri" panose="020F0502020204030204" pitchFamily="34" charset="0"/>
              </a:rPr>
              <a:t>What is required in higher education? </a:t>
            </a:r>
          </a:p>
          <a:p>
            <a:pPr algn="ctr" rtl="0"/>
            <a:r>
              <a:rPr lang="en-US" sz="2000" b="1" dirty="0">
                <a:solidFill>
                  <a:srgbClr val="000000"/>
                </a:solidFill>
                <a:effectLst>
                  <a:outerShdw blurRad="38100" dist="38100" dir="2700000" algn="tl">
                    <a:srgbClr val="000000">
                      <a:alpha val="43137"/>
                    </a:srgbClr>
                  </a:outerShdw>
                </a:effectLst>
                <a:latin typeface="Calibri" panose="020F0502020204030204" pitchFamily="34" charset="0"/>
              </a:rPr>
              <a:t>(The Bologna Process)</a:t>
            </a:r>
          </a:p>
          <a:p>
            <a:pPr algn="l" rtl="0"/>
            <a:endParaRPr lang="en-US" sz="2000" b="1" dirty="0">
              <a:solidFill>
                <a:srgbClr val="0000CC"/>
              </a:solidFill>
              <a:effectLst>
                <a:outerShdw blurRad="38100" dist="38100" dir="2700000" algn="tl">
                  <a:srgbClr val="000000">
                    <a:alpha val="43137"/>
                  </a:srgbClr>
                </a:outerShdw>
              </a:effectLst>
              <a:latin typeface="Calibri" panose="020F0502020204030204" pitchFamily="34" charset="0"/>
            </a:endParaRPr>
          </a:p>
          <a:p>
            <a:pPr algn="l" rtl="0"/>
            <a:r>
              <a:rPr lang="en-US" sz="2200" b="1" dirty="0">
                <a:solidFill>
                  <a:srgbClr val="0000CC"/>
                </a:solidFill>
                <a:effectLst>
                  <a:outerShdw blurRad="38100" dist="38100" dir="2700000" algn="tl">
                    <a:srgbClr val="000000">
                      <a:alpha val="43137"/>
                    </a:srgbClr>
                  </a:outerShdw>
                </a:effectLst>
                <a:latin typeface="Calibri" panose="020F0502020204030204" pitchFamily="34" charset="0"/>
              </a:rPr>
              <a:t>Fitness of Purpose </a:t>
            </a:r>
          </a:p>
          <a:p>
            <a:pPr marL="342900" indent="-342900" algn="l" rtl="0">
              <a:buFont typeface="Arial" pitchFamily="34" charset="0"/>
              <a:buChar char="•"/>
            </a:pPr>
            <a:r>
              <a:rPr lang="en-US" sz="2200" b="1" dirty="0">
                <a:solidFill>
                  <a:srgbClr val="000000"/>
                </a:solidFill>
                <a:effectLst>
                  <a:outerShdw blurRad="38100" dist="38100" dir="2700000" algn="tl">
                    <a:srgbClr val="000000">
                      <a:alpha val="43137"/>
                    </a:srgbClr>
                  </a:outerShdw>
                </a:effectLst>
                <a:latin typeface="Calibri" panose="020F0502020204030204" pitchFamily="34" charset="0"/>
              </a:rPr>
              <a:t>To what extent is the stated purpose of the school appropriate for the </a:t>
            </a:r>
            <a:r>
              <a:rPr lang="en-US" sz="2200" b="1" dirty="0" err="1">
                <a:solidFill>
                  <a:srgbClr val="000000"/>
                </a:solidFill>
                <a:effectLst>
                  <a:outerShdw blurRad="38100" dist="38100" dir="2700000" algn="tl">
                    <a:srgbClr val="000000">
                      <a:alpha val="43137"/>
                    </a:srgbClr>
                  </a:outerShdw>
                </a:effectLst>
                <a:latin typeface="Calibri" panose="020F0502020204030204" pitchFamily="34" charset="0"/>
              </a:rPr>
              <a:t>programme</a:t>
            </a:r>
            <a:r>
              <a:rPr lang="en-US" sz="2200" b="1" dirty="0">
                <a:solidFill>
                  <a:srgbClr val="000000"/>
                </a:solidFill>
                <a:effectLst>
                  <a:outerShdw blurRad="38100" dist="38100" dir="2700000" algn="tl">
                    <a:srgbClr val="000000">
                      <a:alpha val="43137"/>
                    </a:srgbClr>
                  </a:outerShdw>
                </a:effectLst>
                <a:latin typeface="Calibri" panose="020F0502020204030204" pitchFamily="34" charset="0"/>
              </a:rPr>
              <a:t> of study? </a:t>
            </a:r>
          </a:p>
          <a:p>
            <a:pPr marL="342900" indent="-342900" algn="l" rtl="0">
              <a:buFont typeface="Arial" pitchFamily="34" charset="0"/>
              <a:buChar char="•"/>
            </a:pPr>
            <a:r>
              <a:rPr lang="en-US" sz="2200" b="1" dirty="0">
                <a:solidFill>
                  <a:srgbClr val="000000"/>
                </a:solidFill>
                <a:effectLst>
                  <a:outerShdw blurRad="38100" dist="38100" dir="2700000" algn="tl">
                    <a:srgbClr val="000000">
                      <a:alpha val="43137"/>
                    </a:srgbClr>
                  </a:outerShdw>
                </a:effectLst>
                <a:latin typeface="Calibri" panose="020F0502020204030204" pitchFamily="34" charset="0"/>
              </a:rPr>
              <a:t>Does the stated purpose accurately describe the nature of the work [ministry] in which the graduates are likely to be engaged? To what extent does it reflect what the alumni are currently doing?</a:t>
            </a:r>
          </a:p>
          <a:p>
            <a:pPr marL="342900" indent="-342900" algn="l" rtl="0">
              <a:buFont typeface="Arial" pitchFamily="34" charset="0"/>
              <a:buChar char="•"/>
            </a:pPr>
            <a:r>
              <a:rPr lang="en-US" sz="2200" b="1" dirty="0">
                <a:solidFill>
                  <a:srgbClr val="000000"/>
                </a:solidFill>
                <a:effectLst>
                  <a:outerShdw blurRad="38100" dist="38100" dir="2700000" algn="tl">
                    <a:srgbClr val="000000">
                      <a:alpha val="43137"/>
                    </a:srgbClr>
                  </a:outerShdw>
                </a:effectLst>
                <a:latin typeface="Calibri" panose="020F0502020204030204" pitchFamily="34" charset="0"/>
              </a:rPr>
              <a:t>Is the “Profile” an accurate and holistic picture of an ideal graduate – one who would be multi-dimensionally outstanding in the work [ministry] context for which the </a:t>
            </a:r>
            <a:r>
              <a:rPr lang="en-US" sz="2200" b="1" dirty="0" err="1">
                <a:solidFill>
                  <a:srgbClr val="000000"/>
                </a:solidFill>
                <a:effectLst>
                  <a:outerShdw blurRad="38100" dist="38100" dir="2700000" algn="tl">
                    <a:srgbClr val="000000">
                      <a:alpha val="43137"/>
                    </a:srgbClr>
                  </a:outerShdw>
                </a:effectLst>
                <a:latin typeface="Calibri" panose="020F0502020204030204" pitchFamily="34" charset="0"/>
              </a:rPr>
              <a:t>programme</a:t>
            </a:r>
            <a:r>
              <a:rPr lang="en-US" sz="2200" b="1" dirty="0">
                <a:solidFill>
                  <a:srgbClr val="000000"/>
                </a:solidFill>
                <a:effectLst>
                  <a:outerShdw blurRad="38100" dist="38100" dir="2700000" algn="tl">
                    <a:srgbClr val="000000">
                      <a:alpha val="43137"/>
                    </a:srgbClr>
                  </a:outerShdw>
                </a:effectLst>
                <a:latin typeface="Calibri" panose="020F0502020204030204" pitchFamily="34" charset="0"/>
              </a:rPr>
              <a:t> is ostensibly designed?  </a:t>
            </a:r>
          </a:p>
          <a:p>
            <a:pPr algn="l" rtl="0"/>
            <a:endParaRPr lang="en-US" sz="2200" b="1" dirty="0">
              <a:solidFill>
                <a:srgbClr val="000000"/>
              </a:solidFill>
              <a:effectLst>
                <a:outerShdw blurRad="38100" dist="38100" dir="2700000" algn="tl">
                  <a:srgbClr val="000000">
                    <a:alpha val="43137"/>
                  </a:srgbClr>
                </a:outerShdw>
              </a:effectLst>
              <a:latin typeface="Calibri" panose="020F0502020204030204" pitchFamily="34" charset="0"/>
            </a:endParaRPr>
          </a:p>
          <a:p>
            <a:pPr algn="l" rtl="0"/>
            <a:r>
              <a:rPr lang="en-US" sz="2200" b="1" dirty="0">
                <a:solidFill>
                  <a:srgbClr val="0000CC"/>
                </a:solidFill>
                <a:effectLst>
                  <a:outerShdw blurRad="38100" dist="38100" dir="2700000" algn="tl">
                    <a:srgbClr val="000000">
                      <a:alpha val="43137"/>
                    </a:srgbClr>
                  </a:outerShdw>
                </a:effectLst>
                <a:latin typeface="Calibri" panose="020F0502020204030204" pitchFamily="34" charset="0"/>
              </a:rPr>
              <a:t>Fitness for Purpose </a:t>
            </a:r>
          </a:p>
          <a:p>
            <a:pPr marL="342900" indent="-342900" algn="l" rtl="0">
              <a:buFont typeface="Arial" pitchFamily="34" charset="0"/>
              <a:buChar char="•"/>
            </a:pPr>
            <a:r>
              <a:rPr lang="en-US" sz="2200" b="1" dirty="0">
                <a:solidFill>
                  <a:srgbClr val="000000"/>
                </a:solidFill>
                <a:effectLst>
                  <a:outerShdw blurRad="38100" dist="38100" dir="2700000" algn="tl">
                    <a:srgbClr val="000000">
                      <a:alpha val="43137"/>
                    </a:srgbClr>
                  </a:outerShdw>
                </a:effectLst>
                <a:latin typeface="Calibri" panose="020F0502020204030204" pitchFamily="34" charset="0"/>
              </a:rPr>
              <a:t>To what extent does the stated purpose of the school drive the curricular structure? The administrative structures?</a:t>
            </a:r>
          </a:p>
          <a:p>
            <a:pPr marL="342900" indent="-342900" algn="l" rtl="0">
              <a:buFont typeface="Arial" pitchFamily="34" charset="0"/>
              <a:buChar char="•"/>
            </a:pPr>
            <a:r>
              <a:rPr lang="en-US" sz="2200" b="1" dirty="0">
                <a:solidFill>
                  <a:srgbClr val="000000"/>
                </a:solidFill>
                <a:effectLst>
                  <a:outerShdw blurRad="38100" dist="38100" dir="2700000" algn="tl">
                    <a:srgbClr val="000000">
                      <a:alpha val="43137"/>
                    </a:srgbClr>
                  </a:outerShdw>
                </a:effectLst>
                <a:latin typeface="Calibri" panose="020F0502020204030204" pitchFamily="34" charset="0"/>
              </a:rPr>
              <a:t>What evidence is there of accountability of the administration and faculty to the stated purpose of the school? To the constituency?</a:t>
            </a:r>
          </a:p>
        </p:txBody>
      </p:sp>
    </p:spTree>
    <p:extLst>
      <p:ext uri="{BB962C8B-B14F-4D97-AF65-F5344CB8AC3E}">
        <p14:creationId xmlns:p14="http://schemas.microsoft.com/office/powerpoint/2010/main" val="4141205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Oval 1"/>
          <p:cNvSpPr/>
          <p:nvPr/>
        </p:nvSpPr>
        <p:spPr bwMode="auto">
          <a:xfrm>
            <a:off x="381000" y="457200"/>
            <a:ext cx="8305800" cy="59436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rtl="0"/>
            <a:r>
              <a:rPr lang="en-US" sz="8800" b="1" dirty="0">
                <a:solidFill>
                  <a:srgbClr val="FFFF00"/>
                </a:solidFill>
                <a:effectLst>
                  <a:outerShdw blurRad="38100" dist="38100" dir="2700000" algn="tl">
                    <a:srgbClr val="000000"/>
                  </a:outerShdw>
                </a:effectLst>
                <a:latin typeface="Calibri" panose="020F0502020204030204" pitchFamily="34" charset="0"/>
              </a:rPr>
              <a:t>What are we trying to do anyway?</a:t>
            </a:r>
          </a:p>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ahoma" pitchFamily="34"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8" name="TextBox 7"/>
          <p:cNvSpPr txBox="1"/>
          <p:nvPr/>
        </p:nvSpPr>
        <p:spPr>
          <a:xfrm>
            <a:off x="152400" y="152400"/>
            <a:ext cx="8839200" cy="5478423"/>
          </a:xfrm>
          <a:prstGeom prst="rect">
            <a:avLst/>
          </a:prstGeom>
          <a:noFill/>
        </p:spPr>
        <p:txBody>
          <a:bodyPr wrap="square" rtlCol="0">
            <a:spAutoFit/>
          </a:bodyPr>
          <a:lstStyle/>
          <a:p>
            <a:pPr algn="ctr" rtl="0"/>
            <a:r>
              <a:rPr lang="en-GB" sz="5400" b="1" dirty="0">
                <a:solidFill>
                  <a:srgbClr val="FF0000"/>
                </a:solidFill>
                <a:effectLst>
                  <a:outerShdw blurRad="38100" dist="38100" dir="2700000" algn="tl">
                    <a:srgbClr val="000000">
                      <a:alpha val="43137"/>
                    </a:srgbClr>
                  </a:outerShdw>
                </a:effectLst>
                <a:latin typeface="Calibri" panose="020F0502020204030204" pitchFamily="34" charset="0"/>
              </a:rPr>
              <a:t>CTC II.4</a:t>
            </a:r>
          </a:p>
          <a:p>
            <a:pPr algn="l" rtl="0"/>
            <a:endParaRPr lang="en-GB" sz="3200" b="1" i="1" dirty="0">
              <a:solidFill>
                <a:srgbClr val="000000"/>
              </a:solidFill>
              <a:effectLst>
                <a:outerShdw blurRad="38100" dist="38100" dir="2700000" algn="tl">
                  <a:srgbClr val="000000">
                    <a:alpha val="43137"/>
                  </a:srgbClr>
                </a:outerShdw>
              </a:effectLst>
              <a:latin typeface="Calibri" panose="020F0502020204030204" pitchFamily="34" charset="0"/>
            </a:endParaRPr>
          </a:p>
          <a:p>
            <a:pPr marL="0" lvl="1" algn="ctr" rtl="0"/>
            <a:r>
              <a:rPr lang="en-GB" sz="4400" b="1" dirty="0">
                <a:solidFill>
                  <a:srgbClr val="000000"/>
                </a:solidFill>
                <a:latin typeface="Calibri" panose="020F0502020204030204" pitchFamily="34" charset="0"/>
              </a:rPr>
              <a:t>“Those of us who provide theological education need to ensure that it is </a:t>
            </a:r>
            <a:r>
              <a:rPr lang="en-GB" sz="4400" b="1" dirty="0">
                <a:solidFill>
                  <a:srgbClr val="0000CC"/>
                </a:solidFill>
                <a:latin typeface="Calibri" panose="020F0502020204030204" pitchFamily="34" charset="0"/>
              </a:rPr>
              <a:t>intentionally </a:t>
            </a:r>
            <a:r>
              <a:rPr lang="en-GB" sz="4400" b="1" dirty="0" err="1">
                <a:solidFill>
                  <a:srgbClr val="0000CC"/>
                </a:solidFill>
                <a:latin typeface="Calibri" panose="020F0502020204030204" pitchFamily="34" charset="0"/>
              </a:rPr>
              <a:t>missional</a:t>
            </a:r>
            <a:r>
              <a:rPr lang="en-GB" sz="4400" b="1" dirty="0">
                <a:solidFill>
                  <a:srgbClr val="000000"/>
                </a:solidFill>
                <a:latin typeface="Calibri" panose="020F0502020204030204" pitchFamily="34" charset="0"/>
              </a:rPr>
              <a:t>, since its place within the academy is not an end in itself, but to serve the mission of the Church in the world.”</a:t>
            </a:r>
            <a:endParaRPr lang="en-GB" sz="4400" b="1" dirty="0">
              <a:solidFill>
                <a:srgbClr val="003300"/>
              </a:solidFill>
              <a:latin typeface="Calibri" panose="020F0502020204030204" pitchFamily="34" charset="0"/>
            </a:endParaRPr>
          </a:p>
        </p:txBody>
      </p:sp>
    </p:spTree>
    <p:extLst>
      <p:ext uri="{BB962C8B-B14F-4D97-AF65-F5344CB8AC3E}">
        <p14:creationId xmlns:p14="http://schemas.microsoft.com/office/powerpoint/2010/main" val="246631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80578" name="Text Box 2"/>
          <p:cNvSpPr txBox="1">
            <a:spLocks noChangeArrowheads="1"/>
          </p:cNvSpPr>
          <p:nvPr/>
        </p:nvSpPr>
        <p:spPr bwMode="auto">
          <a:xfrm>
            <a:off x="152400" y="384512"/>
            <a:ext cx="8839200" cy="5755422"/>
          </a:xfrm>
          <a:prstGeom prst="rect">
            <a:avLst/>
          </a:prstGeom>
          <a:noFill/>
          <a:ln w="9525">
            <a:noFill/>
            <a:miter lim="800000"/>
            <a:headEnd/>
            <a:tailEnd/>
          </a:ln>
          <a:effectLst/>
        </p:spPr>
        <p:txBody>
          <a:bodyPr>
            <a:spAutoFit/>
          </a:bodyPr>
          <a:lstStyle/>
          <a:p>
            <a:pPr algn="ctr" rtl="0">
              <a:spcAft>
                <a:spcPts val="1800"/>
              </a:spcAft>
            </a:pPr>
            <a:r>
              <a:rPr lang="en-US" sz="3600" b="1" dirty="0">
                <a:solidFill>
                  <a:srgbClr val="FF3300"/>
                </a:solidFill>
                <a:effectLst>
                  <a:outerShdw blurRad="38100" dist="38100" dir="2700000" algn="tl">
                    <a:srgbClr val="000000">
                      <a:alpha val="43137"/>
                    </a:srgbClr>
                  </a:outerShdw>
                </a:effectLst>
                <a:latin typeface="Calibri" panose="020F0502020204030204" pitchFamily="34" charset="0"/>
                <a:cs typeface="Arial"/>
              </a:rPr>
              <a:t>The Calling: </a:t>
            </a:r>
            <a:r>
              <a:rPr lang="en-US" sz="3600" b="1" dirty="0">
                <a:solidFill>
                  <a:srgbClr val="000000"/>
                </a:solidFill>
                <a:effectLst>
                  <a:outerShdw blurRad="38100" dist="38100" dir="2700000" algn="tl">
                    <a:srgbClr val="000000">
                      <a:alpha val="43137"/>
                    </a:srgbClr>
                  </a:outerShdw>
                </a:effectLst>
                <a:latin typeface="Calibri" panose="020F0502020204030204" pitchFamily="34" charset="0"/>
                <a:cs typeface="Arial"/>
              </a:rPr>
              <a:t>The Kingdom of God</a:t>
            </a:r>
          </a:p>
          <a:p>
            <a:pPr algn="ctr" rtl="0">
              <a:spcAft>
                <a:spcPts val="1800"/>
              </a:spcAft>
            </a:pPr>
            <a:r>
              <a:rPr lang="en-US" sz="3600" b="1" dirty="0">
                <a:solidFill>
                  <a:srgbClr val="FF0000"/>
                </a:solidFill>
                <a:effectLst>
                  <a:outerShdw blurRad="38100" dist="38100" dir="2700000" algn="tl">
                    <a:srgbClr val="000000">
                      <a:alpha val="43137"/>
                    </a:srgbClr>
                  </a:outerShdw>
                </a:effectLst>
                <a:latin typeface="Calibri" panose="020F0502020204030204" pitchFamily="34" charset="0"/>
                <a:cs typeface="Arial"/>
              </a:rPr>
              <a:t>The Means: </a:t>
            </a:r>
            <a:r>
              <a:rPr lang="en-US" sz="3600" b="1" dirty="0">
                <a:solidFill>
                  <a:srgbClr val="000000"/>
                </a:solidFill>
                <a:effectLst>
                  <a:outerShdw blurRad="38100" dist="38100" dir="2700000" algn="tl">
                    <a:srgbClr val="000000">
                      <a:alpha val="43137"/>
                    </a:srgbClr>
                  </a:outerShdw>
                </a:effectLst>
                <a:latin typeface="Calibri" panose="020F0502020204030204" pitchFamily="34" charset="0"/>
                <a:cs typeface="Arial"/>
              </a:rPr>
              <a:t>The Church</a:t>
            </a:r>
            <a:endParaRPr lang="en-US" sz="3600" b="1" dirty="0">
              <a:solidFill>
                <a:srgbClr val="FF3300"/>
              </a:solidFill>
              <a:effectLst>
                <a:outerShdw blurRad="38100" dist="38100" dir="2700000" algn="tl">
                  <a:srgbClr val="000000">
                    <a:alpha val="43137"/>
                  </a:srgbClr>
                </a:outerShdw>
              </a:effectLst>
              <a:latin typeface="Calibri" panose="020F0502020204030204" pitchFamily="34" charset="0"/>
              <a:cs typeface="Arial"/>
            </a:endParaRPr>
          </a:p>
          <a:p>
            <a:pPr algn="ctr" rtl="0">
              <a:spcAft>
                <a:spcPts val="1800"/>
              </a:spcAft>
            </a:pPr>
            <a:r>
              <a:rPr lang="en-US" sz="3600" b="1" dirty="0">
                <a:solidFill>
                  <a:srgbClr val="FF3300"/>
                </a:solidFill>
                <a:effectLst>
                  <a:outerShdw blurRad="38100" dist="38100" dir="2700000" algn="tl">
                    <a:srgbClr val="000000">
                      <a:alpha val="43137"/>
                    </a:srgbClr>
                  </a:outerShdw>
                </a:effectLst>
                <a:latin typeface="Calibri" panose="020F0502020204030204" pitchFamily="34" charset="0"/>
                <a:cs typeface="Arial"/>
              </a:rPr>
              <a:t>The Challenges:</a:t>
            </a:r>
            <a:r>
              <a:rPr lang="en-US" sz="3600" b="1" dirty="0">
                <a:solidFill>
                  <a:srgbClr val="000000"/>
                </a:solidFill>
                <a:effectLst>
                  <a:outerShdw blurRad="38100" dist="38100" dir="2700000" algn="tl">
                    <a:srgbClr val="000000">
                      <a:alpha val="43137"/>
                    </a:srgbClr>
                  </a:outerShdw>
                </a:effectLst>
                <a:latin typeface="Calibri" panose="020F0502020204030204" pitchFamily="34" charset="0"/>
                <a:cs typeface="Arial"/>
              </a:rPr>
              <a:t> Internal and External</a:t>
            </a:r>
            <a:endParaRPr lang="en-US" sz="3600" b="1" dirty="0">
              <a:solidFill>
                <a:srgbClr val="FF3300"/>
              </a:solidFill>
              <a:effectLst>
                <a:outerShdw blurRad="38100" dist="38100" dir="2700000" algn="tl">
                  <a:srgbClr val="000000">
                    <a:alpha val="43137"/>
                  </a:srgbClr>
                </a:outerShdw>
              </a:effectLst>
              <a:latin typeface="Calibri" panose="020F0502020204030204" pitchFamily="34" charset="0"/>
              <a:cs typeface="Arial"/>
            </a:endParaRPr>
          </a:p>
          <a:p>
            <a:pPr algn="ctr" rtl="0">
              <a:spcAft>
                <a:spcPts val="1800"/>
              </a:spcAft>
            </a:pPr>
            <a:r>
              <a:rPr lang="en-US" sz="3600" b="1" dirty="0">
                <a:solidFill>
                  <a:srgbClr val="FF3300"/>
                </a:solidFill>
                <a:effectLst>
                  <a:outerShdw blurRad="38100" dist="38100" dir="2700000" algn="tl">
                    <a:srgbClr val="000000">
                      <a:alpha val="43137"/>
                    </a:srgbClr>
                  </a:outerShdw>
                </a:effectLst>
                <a:latin typeface="Calibri" panose="020F0502020204030204" pitchFamily="34" charset="0"/>
                <a:cs typeface="Arial"/>
              </a:rPr>
              <a:t>The Need: </a:t>
            </a:r>
            <a:r>
              <a:rPr lang="en-US" sz="3600" b="1" dirty="0">
                <a:solidFill>
                  <a:srgbClr val="000000"/>
                </a:solidFill>
                <a:effectLst>
                  <a:outerShdw blurRad="38100" dist="38100" dir="2700000" algn="tl">
                    <a:srgbClr val="000000">
                      <a:alpha val="43137"/>
                    </a:srgbClr>
                  </a:outerShdw>
                </a:effectLst>
                <a:latin typeface="Calibri" panose="020F0502020204030204" pitchFamily="34" charset="0"/>
                <a:cs typeface="Arial"/>
              </a:rPr>
              <a:t>Faithful men and women</a:t>
            </a:r>
            <a:endParaRPr lang="en-US" sz="3600" b="1" dirty="0">
              <a:solidFill>
                <a:srgbClr val="FF3300"/>
              </a:solidFill>
              <a:effectLst>
                <a:outerShdw blurRad="38100" dist="38100" dir="2700000" algn="tl">
                  <a:srgbClr val="000000">
                    <a:alpha val="43137"/>
                  </a:srgbClr>
                </a:outerShdw>
              </a:effectLst>
              <a:latin typeface="Calibri" panose="020F0502020204030204" pitchFamily="34" charset="0"/>
              <a:cs typeface="Arial"/>
            </a:endParaRPr>
          </a:p>
          <a:p>
            <a:pPr algn="ctr" rtl="0"/>
            <a:r>
              <a:rPr lang="en-US" sz="3600" b="1" dirty="0">
                <a:solidFill>
                  <a:srgbClr val="FF3300"/>
                </a:solidFill>
                <a:effectLst>
                  <a:outerShdw blurRad="38100" dist="38100" dir="2700000" algn="tl">
                    <a:srgbClr val="000000">
                      <a:alpha val="43137"/>
                    </a:srgbClr>
                  </a:outerShdw>
                </a:effectLst>
                <a:latin typeface="Calibri" panose="020F0502020204030204" pitchFamily="34" charset="0"/>
                <a:cs typeface="Arial"/>
              </a:rPr>
              <a:t>The Mandate of our Training Programs:</a:t>
            </a:r>
          </a:p>
          <a:p>
            <a:pPr algn="ctr" rtl="0"/>
            <a:r>
              <a:rPr lang="en-GB" sz="3200" b="1" dirty="0">
                <a:solidFill>
                  <a:srgbClr val="0000CC"/>
                </a:solidFill>
                <a:effectLst>
                  <a:outerShdw blurRad="38100" dist="38100" dir="2700000" algn="tl">
                    <a:srgbClr val="000000">
                      <a:alpha val="43137"/>
                    </a:srgbClr>
                  </a:outerShdw>
                </a:effectLst>
                <a:latin typeface="Calibri" panose="020F0502020204030204" pitchFamily="34" charset="0"/>
                <a:cs typeface="Arial"/>
              </a:rPr>
              <a:t>to train faithful men and women who know how to help the church in their context to address the challenges and hence fulfil its mission of having Christ acknowledged as Lord throughout the earth</a:t>
            </a:r>
            <a:endParaRPr lang="en-US" sz="3200" b="1" dirty="0">
              <a:solidFill>
                <a:srgbClr val="0000CC"/>
              </a:solidFill>
              <a:effectLst>
                <a:outerShdw blurRad="38100" dist="38100" dir="2700000" algn="tl">
                  <a:srgbClr val="000000">
                    <a:alpha val="43137"/>
                  </a:srgbClr>
                </a:outerShdw>
              </a:effectLst>
              <a:latin typeface="Calibri" panose="020F0502020204030204" pitchFamily="34" charset="0"/>
              <a:cs typeface="Arial"/>
            </a:endParaRPr>
          </a:p>
        </p:txBody>
      </p:sp>
    </p:spTree>
    <p:extLst>
      <p:ext uri="{BB962C8B-B14F-4D97-AF65-F5344CB8AC3E}">
        <p14:creationId xmlns:p14="http://schemas.microsoft.com/office/powerpoint/2010/main" val="168027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5" name="TextBox 4"/>
          <p:cNvSpPr txBox="1"/>
          <p:nvPr/>
        </p:nvSpPr>
        <p:spPr>
          <a:xfrm>
            <a:off x="2077041" y="3276600"/>
            <a:ext cx="1351959" cy="1215717"/>
          </a:xfrm>
          <a:prstGeom prst="rect">
            <a:avLst/>
          </a:prstGeom>
          <a:solidFill>
            <a:srgbClr val="FFFFCC"/>
          </a:solidFill>
          <a:ln w="25400">
            <a:solidFill>
              <a:schemeClr val="tx1"/>
            </a:solidFill>
          </a:ln>
        </p:spPr>
        <p:txBody>
          <a:bodyPr wrap="square" rtlCol="0">
            <a:spAutoFit/>
          </a:bodyPr>
          <a:lstStyle/>
          <a:p>
            <a:pPr algn="ctr" rtl="0" fontAlgn="auto">
              <a:spcBef>
                <a:spcPts val="0"/>
              </a:spcBef>
              <a:spcAft>
                <a:spcPts val="0"/>
              </a:spcAft>
            </a:pPr>
            <a:r>
              <a:rPr lang="en-US" sz="2000" b="1" dirty="0">
                <a:solidFill>
                  <a:srgbClr val="000099"/>
                </a:solidFill>
                <a:effectLst>
                  <a:outerShdw blurRad="38100" dist="38100" dir="2700000" algn="tl">
                    <a:srgbClr val="000000">
                      <a:alpha val="43137"/>
                    </a:srgbClr>
                  </a:outerShdw>
                </a:effectLst>
                <a:latin typeface="Arial" pitchFamily="34" charset="0"/>
                <a:cs typeface="Arial" pitchFamily="34" charset="0"/>
              </a:rPr>
              <a:t>Activity</a:t>
            </a:r>
            <a:endParaRPr lang="en-US" sz="2400" b="1" dirty="0">
              <a:solidFill>
                <a:srgbClr val="000099"/>
              </a:solidFill>
              <a:effectLst>
                <a:outerShdw blurRad="38100" dist="38100" dir="2700000" algn="tl">
                  <a:srgbClr val="000000">
                    <a:alpha val="43137"/>
                  </a:srgbClr>
                </a:outerShdw>
              </a:effectLst>
              <a:latin typeface="Arial" pitchFamily="34" charset="0"/>
              <a:cs typeface="Arial" pitchFamily="34" charset="0"/>
            </a:endParaRPr>
          </a:p>
          <a:p>
            <a:pPr algn="ctr" rtl="0" fontAlgn="auto">
              <a:spcBef>
                <a:spcPts val="0"/>
              </a:spcBef>
              <a:spcAft>
                <a:spcPts val="0"/>
              </a:spcAft>
            </a:pPr>
            <a:r>
              <a:rPr lang="en-US" dirty="0">
                <a:solidFill>
                  <a:prstClr val="black"/>
                </a:solidFill>
                <a:latin typeface="Arial" pitchFamily="34" charset="0"/>
                <a:cs typeface="Arial" pitchFamily="34" charset="0"/>
              </a:rPr>
              <a:t>Theological Education </a:t>
            </a:r>
          </a:p>
          <a:p>
            <a:pPr algn="ctr" rtl="0" fontAlgn="auto">
              <a:spcBef>
                <a:spcPts val="0"/>
              </a:spcBef>
              <a:spcAft>
                <a:spcPts val="0"/>
              </a:spcAft>
            </a:pPr>
            <a:r>
              <a:rPr lang="en-US" sz="1700" b="1" dirty="0">
                <a:solidFill>
                  <a:srgbClr val="FF0000"/>
                </a:solidFill>
                <a:effectLst>
                  <a:outerShdw blurRad="38100" dist="38100" dir="2700000" algn="tl">
                    <a:srgbClr val="000000">
                      <a:alpha val="43137"/>
                    </a:srgbClr>
                  </a:outerShdw>
                </a:effectLst>
                <a:latin typeface="Arial" pitchFamily="34" charset="0"/>
                <a:cs typeface="Arial" pitchFamily="34" charset="0"/>
              </a:rPr>
              <a:t>Curriculum</a:t>
            </a:r>
          </a:p>
        </p:txBody>
      </p:sp>
      <p:sp>
        <p:nvSpPr>
          <p:cNvPr id="11" name="TextBox 10"/>
          <p:cNvSpPr txBox="1"/>
          <p:nvPr/>
        </p:nvSpPr>
        <p:spPr>
          <a:xfrm>
            <a:off x="3905841" y="3170872"/>
            <a:ext cx="1351959" cy="1508105"/>
          </a:xfrm>
          <a:prstGeom prst="rect">
            <a:avLst/>
          </a:prstGeom>
          <a:solidFill>
            <a:srgbClr val="FFFF99"/>
          </a:solidFill>
          <a:ln w="25400">
            <a:solidFill>
              <a:schemeClr val="tx1"/>
            </a:solidFill>
          </a:ln>
        </p:spPr>
        <p:txBody>
          <a:bodyPr wrap="square" rtlCol="0">
            <a:spAutoFit/>
          </a:bodyPr>
          <a:lstStyle/>
          <a:p>
            <a:pPr algn="ctr" rtl="0" fontAlgn="auto">
              <a:spcBef>
                <a:spcPts val="0"/>
              </a:spcBef>
              <a:spcAft>
                <a:spcPts val="0"/>
              </a:spcAft>
            </a:pPr>
            <a:r>
              <a:rPr lang="en-US" sz="2000" b="1" dirty="0">
                <a:solidFill>
                  <a:srgbClr val="000099"/>
                </a:solidFill>
                <a:effectLst>
                  <a:outerShdw blurRad="38100" dist="38100" dir="2700000" algn="tl">
                    <a:srgbClr val="000000">
                      <a:alpha val="43137"/>
                    </a:srgbClr>
                  </a:outerShdw>
                </a:effectLst>
                <a:latin typeface="Arial" pitchFamily="34" charset="0"/>
                <a:cs typeface="Arial" pitchFamily="34" charset="0"/>
              </a:rPr>
              <a:t>Output</a:t>
            </a:r>
            <a:endParaRPr lang="en-US" sz="2400" b="1" dirty="0">
              <a:solidFill>
                <a:srgbClr val="000099"/>
              </a:solidFill>
              <a:effectLst>
                <a:outerShdw blurRad="38100" dist="38100" dir="2700000" algn="tl">
                  <a:srgbClr val="000000">
                    <a:alpha val="43137"/>
                  </a:srgbClr>
                </a:outerShdw>
              </a:effectLst>
              <a:latin typeface="Arial" pitchFamily="34" charset="0"/>
              <a:cs typeface="Arial" pitchFamily="34" charset="0"/>
            </a:endParaRPr>
          </a:p>
          <a:p>
            <a:pPr algn="ctr" rtl="0" fontAlgn="auto">
              <a:spcBef>
                <a:spcPts val="0"/>
              </a:spcBef>
              <a:spcAft>
                <a:spcPts val="0"/>
              </a:spcAft>
            </a:pPr>
            <a:r>
              <a:rPr lang="en-US" dirty="0">
                <a:solidFill>
                  <a:prstClr val="black"/>
                </a:solidFill>
                <a:latin typeface="Arial" pitchFamily="34" charset="0"/>
                <a:cs typeface="Arial" pitchFamily="34" charset="0"/>
              </a:rPr>
              <a:t>Change as a result of the activity</a:t>
            </a:r>
          </a:p>
          <a:p>
            <a:pPr algn="ctr" rtl="0" fontAlgn="auto">
              <a:spcBef>
                <a:spcPts val="0"/>
              </a:spcBef>
              <a:spcAft>
                <a:spcPts val="0"/>
              </a:spcAft>
            </a:pPr>
            <a:r>
              <a:rPr lang="en-US" b="1" dirty="0">
                <a:solidFill>
                  <a:srgbClr val="FF0000"/>
                </a:solidFill>
                <a:effectLst>
                  <a:outerShdw blurRad="38100" dist="38100" dir="2700000" algn="tl">
                    <a:srgbClr val="000000">
                      <a:alpha val="43137"/>
                    </a:srgbClr>
                  </a:outerShdw>
                </a:effectLst>
                <a:latin typeface="Arial" pitchFamily="34" charset="0"/>
                <a:cs typeface="Arial" pitchFamily="34" charset="0"/>
              </a:rPr>
              <a:t>Graduates</a:t>
            </a:r>
          </a:p>
        </p:txBody>
      </p:sp>
      <p:sp>
        <p:nvSpPr>
          <p:cNvPr id="12" name="TextBox 11"/>
          <p:cNvSpPr txBox="1"/>
          <p:nvPr/>
        </p:nvSpPr>
        <p:spPr>
          <a:xfrm>
            <a:off x="5734641" y="3170872"/>
            <a:ext cx="1351959" cy="1508105"/>
          </a:xfrm>
          <a:prstGeom prst="rect">
            <a:avLst/>
          </a:prstGeom>
          <a:solidFill>
            <a:srgbClr val="FFFF66"/>
          </a:solidFill>
          <a:ln w="25400">
            <a:solidFill>
              <a:schemeClr val="tx1"/>
            </a:solidFill>
          </a:ln>
        </p:spPr>
        <p:txBody>
          <a:bodyPr wrap="square" rtlCol="0">
            <a:spAutoFit/>
          </a:bodyPr>
          <a:lstStyle/>
          <a:p>
            <a:pPr algn="ctr" rtl="0" fontAlgn="auto">
              <a:spcBef>
                <a:spcPts val="0"/>
              </a:spcBef>
              <a:spcAft>
                <a:spcPts val="0"/>
              </a:spcAft>
            </a:pPr>
            <a:r>
              <a:rPr lang="en-US" sz="2000" b="1" dirty="0">
                <a:solidFill>
                  <a:srgbClr val="000099"/>
                </a:solidFill>
                <a:effectLst>
                  <a:outerShdw blurRad="38100" dist="38100" dir="2700000" algn="tl">
                    <a:srgbClr val="000000">
                      <a:alpha val="43137"/>
                    </a:srgbClr>
                  </a:outerShdw>
                </a:effectLst>
                <a:latin typeface="Arial" pitchFamily="34" charset="0"/>
                <a:cs typeface="Arial" pitchFamily="34" charset="0"/>
              </a:rPr>
              <a:t>Outcome</a:t>
            </a:r>
          </a:p>
          <a:p>
            <a:pPr algn="ctr" rtl="0" fontAlgn="auto">
              <a:spcBef>
                <a:spcPts val="0"/>
              </a:spcBef>
              <a:spcAft>
                <a:spcPts val="0"/>
              </a:spcAft>
            </a:pPr>
            <a:r>
              <a:rPr lang="en-US" dirty="0">
                <a:solidFill>
                  <a:prstClr val="black"/>
                </a:solidFill>
                <a:latin typeface="Arial" pitchFamily="34" charset="0"/>
                <a:cs typeface="Arial" pitchFamily="34" charset="0"/>
              </a:rPr>
              <a:t>Change as a result of the output</a:t>
            </a:r>
          </a:p>
          <a:p>
            <a:pPr algn="ctr" rtl="0" fontAlgn="auto">
              <a:spcBef>
                <a:spcPts val="0"/>
              </a:spcBef>
              <a:spcAft>
                <a:spcPts val="0"/>
              </a:spcAft>
            </a:pPr>
            <a:r>
              <a:rPr lang="en-US" b="1" dirty="0">
                <a:solidFill>
                  <a:srgbClr val="FF0000"/>
                </a:solidFill>
                <a:effectLst>
                  <a:outerShdw blurRad="38100" dist="38100" dir="2700000" algn="tl">
                    <a:srgbClr val="000000">
                      <a:alpha val="43137"/>
                    </a:srgbClr>
                  </a:outerShdw>
                </a:effectLst>
                <a:latin typeface="Arial" pitchFamily="34" charset="0"/>
                <a:cs typeface="Arial" pitchFamily="34" charset="0"/>
              </a:rPr>
              <a:t>Churches</a:t>
            </a:r>
          </a:p>
        </p:txBody>
      </p:sp>
      <p:sp>
        <p:nvSpPr>
          <p:cNvPr id="13" name="TextBox 12"/>
          <p:cNvSpPr txBox="1"/>
          <p:nvPr/>
        </p:nvSpPr>
        <p:spPr>
          <a:xfrm>
            <a:off x="7540520" y="3046274"/>
            <a:ext cx="1351959" cy="1785104"/>
          </a:xfrm>
          <a:prstGeom prst="rect">
            <a:avLst/>
          </a:prstGeom>
          <a:solidFill>
            <a:srgbClr val="FFFF00"/>
          </a:solidFill>
          <a:ln w="25400">
            <a:solidFill>
              <a:schemeClr val="tx1"/>
            </a:solidFill>
          </a:ln>
        </p:spPr>
        <p:txBody>
          <a:bodyPr wrap="square" rtlCol="0">
            <a:spAutoFit/>
          </a:bodyPr>
          <a:lstStyle/>
          <a:p>
            <a:pPr algn="ctr" rtl="0" fontAlgn="auto">
              <a:spcBef>
                <a:spcPts val="0"/>
              </a:spcBef>
              <a:spcAft>
                <a:spcPts val="0"/>
              </a:spcAft>
            </a:pPr>
            <a:r>
              <a:rPr lang="en-US" sz="2000" b="1" dirty="0">
                <a:solidFill>
                  <a:srgbClr val="000099"/>
                </a:solidFill>
                <a:effectLst>
                  <a:outerShdw blurRad="38100" dist="38100" dir="2700000" algn="tl">
                    <a:srgbClr val="000000">
                      <a:alpha val="43137"/>
                    </a:srgbClr>
                  </a:outerShdw>
                </a:effectLst>
                <a:latin typeface="Arial" pitchFamily="34" charset="0"/>
                <a:cs typeface="Arial" pitchFamily="34" charset="0"/>
              </a:rPr>
              <a:t>Impact</a:t>
            </a:r>
            <a:endParaRPr lang="en-US" b="1" dirty="0">
              <a:solidFill>
                <a:srgbClr val="000099"/>
              </a:solidFill>
              <a:effectLst>
                <a:outerShdw blurRad="38100" dist="38100" dir="2700000" algn="tl">
                  <a:srgbClr val="000000">
                    <a:alpha val="43137"/>
                  </a:srgbClr>
                </a:outerShdw>
              </a:effectLst>
              <a:latin typeface="Arial" pitchFamily="34" charset="0"/>
              <a:cs typeface="Arial" pitchFamily="34" charset="0"/>
            </a:endParaRPr>
          </a:p>
          <a:p>
            <a:pPr algn="ctr" rtl="0" fontAlgn="auto">
              <a:spcBef>
                <a:spcPts val="0"/>
              </a:spcBef>
              <a:spcAft>
                <a:spcPts val="0"/>
              </a:spcAft>
            </a:pPr>
            <a:r>
              <a:rPr lang="en-US" dirty="0">
                <a:solidFill>
                  <a:prstClr val="black"/>
                </a:solidFill>
                <a:latin typeface="Arial" pitchFamily="34" charset="0"/>
                <a:cs typeface="Arial" pitchFamily="34" charset="0"/>
              </a:rPr>
              <a:t>Longer-term societal change</a:t>
            </a:r>
          </a:p>
          <a:p>
            <a:pPr algn="ctr" rtl="0" fontAlgn="auto">
              <a:spcBef>
                <a:spcPts val="0"/>
              </a:spcBef>
              <a:spcAft>
                <a:spcPts val="0"/>
              </a:spcAft>
            </a:pPr>
            <a:r>
              <a:rPr lang="en-US" b="1" dirty="0">
                <a:solidFill>
                  <a:srgbClr val="FF0000"/>
                </a:solidFill>
                <a:effectLst>
                  <a:outerShdw blurRad="38100" dist="38100" dir="2700000" algn="tl">
                    <a:srgbClr val="000000">
                      <a:alpha val="43137"/>
                    </a:srgbClr>
                  </a:outerShdw>
                </a:effectLst>
                <a:latin typeface="Arial" pitchFamily="34" charset="0"/>
                <a:cs typeface="Arial" pitchFamily="34" charset="0"/>
              </a:rPr>
              <a:t>Society</a:t>
            </a:r>
          </a:p>
        </p:txBody>
      </p:sp>
      <p:cxnSp>
        <p:nvCxnSpPr>
          <p:cNvPr id="9" name="Straight Arrow Connector 8"/>
          <p:cNvCxnSpPr/>
          <p:nvPr/>
        </p:nvCxnSpPr>
        <p:spPr>
          <a:xfrm>
            <a:off x="3429000" y="3887091"/>
            <a:ext cx="45065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257800" y="3890135"/>
            <a:ext cx="45065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7093147" y="3890135"/>
            <a:ext cx="45065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457200" y="1639669"/>
            <a:ext cx="8435280" cy="646331"/>
          </a:xfrm>
          <a:prstGeom prst="rect">
            <a:avLst/>
          </a:prstGeom>
          <a:noFill/>
        </p:spPr>
        <p:txBody>
          <a:bodyPr wrap="square" rtlCol="0">
            <a:spAutoFit/>
          </a:bodyPr>
          <a:lstStyle/>
          <a:p>
            <a:pPr algn="ctr" rtl="0" fontAlgn="auto">
              <a:spcBef>
                <a:spcPts val="0"/>
              </a:spcBef>
              <a:spcAft>
                <a:spcPts val="0"/>
              </a:spcAft>
            </a:pPr>
            <a:r>
              <a:rPr lang="en-US" sz="3600" b="1" dirty="0">
                <a:solidFill>
                  <a:srgbClr val="FF0000"/>
                </a:solidFill>
                <a:effectLst>
                  <a:outerShdw blurRad="38100" dist="38100" dir="2700000" algn="tl">
                    <a:srgbClr val="000000">
                      <a:alpha val="43137"/>
                    </a:srgbClr>
                  </a:outerShdw>
                </a:effectLst>
                <a:latin typeface="Arial" pitchFamily="34" charset="0"/>
                <a:cs typeface="Arial" pitchFamily="34" charset="0"/>
              </a:rPr>
              <a:t>Process in Theological Education</a:t>
            </a:r>
          </a:p>
        </p:txBody>
      </p:sp>
      <p:sp>
        <p:nvSpPr>
          <p:cNvPr id="19" name="TextBox 18"/>
          <p:cNvSpPr txBox="1"/>
          <p:nvPr/>
        </p:nvSpPr>
        <p:spPr>
          <a:xfrm>
            <a:off x="248241" y="2971800"/>
            <a:ext cx="1351959" cy="1846659"/>
          </a:xfrm>
          <a:prstGeom prst="rect">
            <a:avLst/>
          </a:prstGeom>
          <a:solidFill>
            <a:srgbClr val="FFFFFF"/>
          </a:solidFill>
          <a:ln w="25400">
            <a:solidFill>
              <a:schemeClr val="tx1"/>
            </a:solidFill>
          </a:ln>
        </p:spPr>
        <p:txBody>
          <a:bodyPr wrap="square" rtlCol="0">
            <a:spAutoFit/>
          </a:bodyPr>
          <a:lstStyle/>
          <a:p>
            <a:pPr algn="ctr" rtl="0" fontAlgn="auto">
              <a:spcBef>
                <a:spcPts val="0"/>
              </a:spcBef>
              <a:spcAft>
                <a:spcPts val="0"/>
              </a:spcAft>
            </a:pPr>
            <a:r>
              <a:rPr lang="en-US" sz="2000" b="1" dirty="0">
                <a:solidFill>
                  <a:srgbClr val="000099"/>
                </a:solidFill>
                <a:effectLst>
                  <a:outerShdw blurRad="38100" dist="38100" dir="2700000" algn="tl">
                    <a:srgbClr val="000000">
                      <a:alpha val="43137"/>
                    </a:srgbClr>
                  </a:outerShdw>
                </a:effectLst>
                <a:latin typeface="Arial" pitchFamily="34" charset="0"/>
                <a:cs typeface="Arial" pitchFamily="34" charset="0"/>
              </a:rPr>
              <a:t>Input</a:t>
            </a:r>
            <a:endParaRPr lang="en-US" sz="2400" b="1" dirty="0">
              <a:solidFill>
                <a:srgbClr val="000099"/>
              </a:solidFill>
              <a:effectLst>
                <a:outerShdw blurRad="38100" dist="38100" dir="2700000" algn="tl">
                  <a:srgbClr val="000000">
                    <a:alpha val="43137"/>
                  </a:srgbClr>
                </a:outerShdw>
              </a:effectLst>
              <a:latin typeface="Arial" pitchFamily="34" charset="0"/>
              <a:cs typeface="Arial" pitchFamily="34" charset="0"/>
            </a:endParaRPr>
          </a:p>
          <a:p>
            <a:pPr algn="ctr" rtl="0" fontAlgn="auto">
              <a:spcBef>
                <a:spcPts val="0"/>
              </a:spcBef>
              <a:spcAft>
                <a:spcPts val="0"/>
              </a:spcAft>
            </a:pPr>
            <a:r>
              <a:rPr lang="en-US" dirty="0">
                <a:solidFill>
                  <a:prstClr val="black"/>
                </a:solidFill>
                <a:latin typeface="Arial" pitchFamily="34" charset="0"/>
                <a:cs typeface="Arial" pitchFamily="34" charset="0"/>
              </a:rPr>
              <a:t>Bricks, Books, Bucks, Bodies</a:t>
            </a:r>
          </a:p>
          <a:p>
            <a:pPr algn="ctr" rtl="0" fontAlgn="auto">
              <a:spcBef>
                <a:spcPts val="0"/>
              </a:spcBef>
              <a:spcAft>
                <a:spcPts val="0"/>
              </a:spcAft>
            </a:pPr>
            <a:r>
              <a:rPr lang="en-US" b="1" dirty="0">
                <a:solidFill>
                  <a:srgbClr val="FF0000"/>
                </a:solidFill>
                <a:effectLst>
                  <a:outerShdw blurRad="38100" dist="38100" dir="2700000" algn="tl">
                    <a:srgbClr val="000000">
                      <a:alpha val="43137"/>
                    </a:srgbClr>
                  </a:outerShdw>
                </a:effectLst>
                <a:latin typeface="Arial" pitchFamily="34" charset="0"/>
                <a:cs typeface="Arial" pitchFamily="34" charset="0"/>
              </a:rPr>
              <a:t>Resources</a:t>
            </a:r>
          </a:p>
        </p:txBody>
      </p:sp>
      <p:cxnSp>
        <p:nvCxnSpPr>
          <p:cNvPr id="23" name="Straight Arrow Connector 22"/>
          <p:cNvCxnSpPr/>
          <p:nvPr/>
        </p:nvCxnSpPr>
        <p:spPr>
          <a:xfrm>
            <a:off x="1626389" y="3887091"/>
            <a:ext cx="45065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491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cxnSp>
        <p:nvCxnSpPr>
          <p:cNvPr id="1027" name="AutoShape 3"/>
          <p:cNvCxnSpPr>
            <a:cxnSpLocks noChangeShapeType="1"/>
          </p:cNvCxnSpPr>
          <p:nvPr/>
        </p:nvCxnSpPr>
        <p:spPr bwMode="auto">
          <a:xfrm flipV="1">
            <a:off x="533400" y="2957368"/>
            <a:ext cx="7839504" cy="0"/>
          </a:xfrm>
          <a:prstGeom prst="straightConnector1">
            <a:avLst/>
          </a:prstGeom>
          <a:noFill/>
          <a:ln w="25400">
            <a:solidFill>
              <a:srgbClr val="000000"/>
            </a:solidFill>
            <a:round/>
            <a:headEnd/>
            <a:tailEnd type="arrow" w="med" len="med"/>
          </a:ln>
        </p:spPr>
      </p:cxnSp>
      <p:sp>
        <p:nvSpPr>
          <p:cNvPr id="1028" name="Text Box 4"/>
          <p:cNvSpPr txBox="1">
            <a:spLocks noChangeArrowheads="1"/>
          </p:cNvSpPr>
          <p:nvPr/>
        </p:nvSpPr>
        <p:spPr bwMode="auto">
          <a:xfrm>
            <a:off x="179512" y="188640"/>
            <a:ext cx="5851376" cy="1200329"/>
          </a:xfrm>
          <a:prstGeom prst="rect">
            <a:avLst/>
          </a:prstGeom>
          <a:solidFill>
            <a:schemeClr val="bg1"/>
          </a:solidFill>
          <a:ln w="25400">
            <a:solidFill>
              <a:schemeClr val="tx1"/>
            </a:solidFill>
            <a:miter lim="800000"/>
            <a:headEnd/>
            <a:tailEnd/>
          </a:ln>
        </p:spPr>
        <p:txBody>
          <a:bodyPr vert="horz" wrap="square" lIns="91440" tIns="45720" rIns="91440" bIns="45720" numCol="1" anchor="t" anchorCtr="0" compatLnSpc="1">
            <a:prstTxWarp prst="textNoShape">
              <a:avLst/>
            </a:prstTxWarp>
            <a:spAutoFit/>
          </a:bodyPr>
          <a:lstStyle/>
          <a:p>
            <a:pPr algn="ctr" rtl="0">
              <a:spcAft>
                <a:spcPts val="1000"/>
              </a:spcAft>
            </a:pPr>
            <a:r>
              <a:rPr lang="en-US" sz="3600" b="1" dirty="0">
                <a:solidFill>
                  <a:srgbClr val="0000CC"/>
                </a:solidFill>
                <a:effectLst>
                  <a:outerShdw blurRad="38100" dist="38100" dir="2700000" algn="tl">
                    <a:srgbClr val="000000">
                      <a:alpha val="43137"/>
                    </a:srgbClr>
                  </a:outerShdw>
                </a:effectLst>
                <a:latin typeface="Calibri" panose="020F0502020204030204" pitchFamily="34" charset="0"/>
                <a:ea typeface="Arial" pitchFamily="34" charset="0"/>
                <a:cs typeface="Arial" pitchFamily="34" charset="0"/>
              </a:rPr>
              <a:t>The Pilgrimage of Faithful Men and Women</a:t>
            </a:r>
            <a:endParaRPr lang="en-US" sz="3600" dirty="0">
              <a:solidFill>
                <a:srgbClr val="0000CC"/>
              </a:solidFill>
              <a:effectLst>
                <a:outerShdw blurRad="38100" dist="38100" dir="2700000" algn="tl">
                  <a:srgbClr val="000000">
                    <a:alpha val="43137"/>
                  </a:srgbClr>
                </a:outerShdw>
              </a:effectLst>
              <a:latin typeface="Calibri" panose="020F0502020204030204" pitchFamily="34" charset="0"/>
              <a:cs typeface="Arial" pitchFamily="34" charset="0"/>
            </a:endParaRPr>
          </a:p>
        </p:txBody>
      </p:sp>
      <p:cxnSp>
        <p:nvCxnSpPr>
          <p:cNvPr id="1029" name="AutoShape 5"/>
          <p:cNvCxnSpPr>
            <a:cxnSpLocks noChangeShapeType="1"/>
          </p:cNvCxnSpPr>
          <p:nvPr/>
        </p:nvCxnSpPr>
        <p:spPr bwMode="auto">
          <a:xfrm>
            <a:off x="3693538" y="2595286"/>
            <a:ext cx="0" cy="680339"/>
          </a:xfrm>
          <a:prstGeom prst="straightConnector1">
            <a:avLst/>
          </a:prstGeom>
          <a:noFill/>
          <a:ln w="25400">
            <a:solidFill>
              <a:srgbClr val="FF0000"/>
            </a:solidFill>
            <a:round/>
            <a:headEnd/>
            <a:tailEnd/>
          </a:ln>
        </p:spPr>
      </p:cxnSp>
      <p:cxnSp>
        <p:nvCxnSpPr>
          <p:cNvPr id="1030" name="AutoShape 6"/>
          <p:cNvCxnSpPr>
            <a:cxnSpLocks noChangeShapeType="1"/>
          </p:cNvCxnSpPr>
          <p:nvPr/>
        </p:nvCxnSpPr>
        <p:spPr bwMode="auto">
          <a:xfrm>
            <a:off x="4678620" y="2613024"/>
            <a:ext cx="0" cy="680339"/>
          </a:xfrm>
          <a:prstGeom prst="straightConnector1">
            <a:avLst/>
          </a:prstGeom>
          <a:noFill/>
          <a:ln w="25400">
            <a:solidFill>
              <a:srgbClr val="FF0000"/>
            </a:solidFill>
            <a:round/>
            <a:headEnd/>
            <a:tailEnd/>
          </a:ln>
        </p:spPr>
      </p:cxnSp>
      <p:sp>
        <p:nvSpPr>
          <p:cNvPr id="1031" name="Text Box 7"/>
          <p:cNvSpPr txBox="1">
            <a:spLocks noChangeArrowheads="1"/>
          </p:cNvSpPr>
          <p:nvPr/>
        </p:nvSpPr>
        <p:spPr bwMode="auto">
          <a:xfrm>
            <a:off x="2860557" y="4779256"/>
            <a:ext cx="2826409" cy="170816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algn="ctr" rtl="0">
              <a:spcAft>
                <a:spcPts val="600"/>
              </a:spcAft>
            </a:pPr>
            <a:r>
              <a:rPr lang="en-US" b="1" dirty="0">
                <a:solidFill>
                  <a:srgbClr val="000000"/>
                </a:solidFill>
                <a:latin typeface="Calibri" panose="020F0502020204030204" pitchFamily="34" charset="0"/>
                <a:ea typeface="Arial" pitchFamily="34" charset="0"/>
                <a:cs typeface="Arial" pitchFamily="34" charset="0"/>
              </a:rPr>
              <a:t>The Emerging Leader’s Time With Us:</a:t>
            </a:r>
          </a:p>
          <a:p>
            <a:pPr algn="ctr" rtl="0">
              <a:spcAft>
                <a:spcPts val="600"/>
              </a:spcAft>
            </a:pPr>
            <a:r>
              <a:rPr lang="en-US" b="1" dirty="0">
                <a:solidFill>
                  <a:srgbClr val="000000"/>
                </a:solidFill>
                <a:latin typeface="Calibri" panose="020F0502020204030204" pitchFamily="34" charset="0"/>
                <a:ea typeface="Arial" pitchFamily="34" charset="0"/>
                <a:cs typeface="Arial" pitchFamily="34" charset="0"/>
              </a:rPr>
              <a:t>Where?</a:t>
            </a:r>
          </a:p>
          <a:p>
            <a:pPr algn="ctr" rtl="0">
              <a:spcAft>
                <a:spcPts val="600"/>
              </a:spcAft>
            </a:pPr>
            <a:r>
              <a:rPr lang="en-US" b="1" dirty="0">
                <a:solidFill>
                  <a:srgbClr val="000000"/>
                </a:solidFill>
                <a:latin typeface="Calibri" panose="020F0502020204030204" pitchFamily="34" charset="0"/>
                <a:ea typeface="Arial" pitchFamily="34" charset="0"/>
                <a:cs typeface="Arial" pitchFamily="34" charset="0"/>
              </a:rPr>
              <a:t>When? </a:t>
            </a:r>
          </a:p>
          <a:p>
            <a:pPr algn="ctr" rtl="0">
              <a:spcAft>
                <a:spcPts val="600"/>
              </a:spcAft>
            </a:pPr>
            <a:r>
              <a:rPr lang="en-US" b="1" dirty="0">
                <a:solidFill>
                  <a:srgbClr val="000000"/>
                </a:solidFill>
                <a:latin typeface="Calibri" panose="020F0502020204030204" pitchFamily="34" charset="0"/>
                <a:ea typeface="Arial" pitchFamily="34" charset="0"/>
                <a:cs typeface="Arial" pitchFamily="34" charset="0"/>
              </a:rPr>
              <a:t>Who are the Facilitators?</a:t>
            </a:r>
            <a:endParaRPr lang="en-US" b="1" dirty="0">
              <a:solidFill>
                <a:srgbClr val="000000"/>
              </a:solidFill>
              <a:latin typeface="Calibri" panose="020F0502020204030204" pitchFamily="34" charset="0"/>
              <a:cs typeface="Arial" pitchFamily="34" charset="0"/>
            </a:endParaRPr>
          </a:p>
        </p:txBody>
      </p:sp>
      <p:cxnSp>
        <p:nvCxnSpPr>
          <p:cNvPr id="1032" name="AutoShape 8"/>
          <p:cNvCxnSpPr>
            <a:cxnSpLocks noChangeShapeType="1"/>
          </p:cNvCxnSpPr>
          <p:nvPr/>
        </p:nvCxnSpPr>
        <p:spPr bwMode="auto">
          <a:xfrm>
            <a:off x="4180263" y="3290233"/>
            <a:ext cx="0" cy="1467111"/>
          </a:xfrm>
          <a:prstGeom prst="straightConnector1">
            <a:avLst/>
          </a:prstGeom>
          <a:noFill/>
          <a:ln w="25400">
            <a:solidFill>
              <a:srgbClr val="000000"/>
            </a:solidFill>
            <a:round/>
            <a:headEnd type="arrow" w="med" len="med"/>
            <a:tailEnd/>
          </a:ln>
        </p:spPr>
      </p:cxnSp>
      <p:sp>
        <p:nvSpPr>
          <p:cNvPr id="1033" name="Text Box 9"/>
          <p:cNvSpPr txBox="1">
            <a:spLocks noChangeArrowheads="1"/>
          </p:cNvSpPr>
          <p:nvPr/>
        </p:nvSpPr>
        <p:spPr bwMode="auto">
          <a:xfrm>
            <a:off x="1820897" y="3302754"/>
            <a:ext cx="1285707" cy="92333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algn="ctr" rtl="0">
              <a:spcAft>
                <a:spcPts val="1000"/>
              </a:spcAft>
            </a:pPr>
            <a:r>
              <a:rPr lang="en-US" b="1" dirty="0">
                <a:solidFill>
                  <a:srgbClr val="000000"/>
                </a:solidFill>
                <a:latin typeface="Calibri" panose="020F0502020204030204" pitchFamily="34" charset="0"/>
                <a:ea typeface="Arial" pitchFamily="34" charset="0"/>
                <a:cs typeface="Arial" pitchFamily="34" charset="0"/>
              </a:rPr>
              <a:t>Who are they when they come?</a:t>
            </a:r>
            <a:endParaRPr lang="en-US" b="1" dirty="0">
              <a:solidFill>
                <a:srgbClr val="000000"/>
              </a:solidFill>
              <a:latin typeface="Calibri" panose="020F0502020204030204" pitchFamily="34" charset="0"/>
              <a:cs typeface="Arial" pitchFamily="34" charset="0"/>
            </a:endParaRPr>
          </a:p>
        </p:txBody>
      </p:sp>
      <p:cxnSp>
        <p:nvCxnSpPr>
          <p:cNvPr id="1034" name="AutoShape 10"/>
          <p:cNvCxnSpPr>
            <a:cxnSpLocks noChangeShapeType="1"/>
          </p:cNvCxnSpPr>
          <p:nvPr/>
        </p:nvCxnSpPr>
        <p:spPr bwMode="auto">
          <a:xfrm flipH="1">
            <a:off x="3099446" y="3058584"/>
            <a:ext cx="509094" cy="598949"/>
          </a:xfrm>
          <a:prstGeom prst="straightConnector1">
            <a:avLst/>
          </a:prstGeom>
          <a:noFill/>
          <a:ln w="25400">
            <a:solidFill>
              <a:srgbClr val="000000"/>
            </a:solidFill>
            <a:round/>
            <a:headEnd type="arrow" w="med" len="med"/>
            <a:tailEnd/>
          </a:ln>
        </p:spPr>
      </p:cxnSp>
      <p:sp>
        <p:nvSpPr>
          <p:cNvPr id="1035" name="Text Box 11"/>
          <p:cNvSpPr txBox="1">
            <a:spLocks noChangeArrowheads="1"/>
          </p:cNvSpPr>
          <p:nvPr/>
        </p:nvSpPr>
        <p:spPr bwMode="auto">
          <a:xfrm>
            <a:off x="5322816" y="3359101"/>
            <a:ext cx="1604226" cy="92333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algn="ctr" rtl="0">
              <a:spcAft>
                <a:spcPts val="1000"/>
              </a:spcAft>
            </a:pPr>
            <a:r>
              <a:rPr lang="en-US" b="1" dirty="0">
                <a:solidFill>
                  <a:srgbClr val="000000"/>
                </a:solidFill>
                <a:latin typeface="Calibri" panose="020F0502020204030204" pitchFamily="34" charset="0"/>
                <a:ea typeface="Arial" pitchFamily="34" charset="0"/>
                <a:cs typeface="Arial" pitchFamily="34" charset="0"/>
              </a:rPr>
              <a:t>What might they be when they leave?</a:t>
            </a:r>
            <a:endParaRPr lang="en-US" b="1" dirty="0">
              <a:solidFill>
                <a:srgbClr val="000000"/>
              </a:solidFill>
              <a:latin typeface="Calibri" panose="020F0502020204030204" pitchFamily="34" charset="0"/>
              <a:cs typeface="Arial" pitchFamily="34" charset="0"/>
            </a:endParaRPr>
          </a:p>
        </p:txBody>
      </p:sp>
      <p:cxnSp>
        <p:nvCxnSpPr>
          <p:cNvPr id="1036" name="AutoShape 12"/>
          <p:cNvCxnSpPr>
            <a:cxnSpLocks noChangeShapeType="1"/>
          </p:cNvCxnSpPr>
          <p:nvPr/>
        </p:nvCxnSpPr>
        <p:spPr bwMode="auto">
          <a:xfrm>
            <a:off x="4803881" y="3058584"/>
            <a:ext cx="509094" cy="598949"/>
          </a:xfrm>
          <a:prstGeom prst="straightConnector1">
            <a:avLst/>
          </a:prstGeom>
          <a:noFill/>
          <a:ln w="25400">
            <a:solidFill>
              <a:srgbClr val="000000"/>
            </a:solidFill>
            <a:round/>
            <a:headEnd type="arrow" w="med" len="med"/>
            <a:tailEnd/>
          </a:ln>
        </p:spPr>
      </p:cxnSp>
      <p:sp>
        <p:nvSpPr>
          <p:cNvPr id="1037" name="Text Box 13"/>
          <p:cNvSpPr txBox="1">
            <a:spLocks noChangeArrowheads="1"/>
          </p:cNvSpPr>
          <p:nvPr/>
        </p:nvSpPr>
        <p:spPr bwMode="auto">
          <a:xfrm>
            <a:off x="6714696" y="4800600"/>
            <a:ext cx="1819704" cy="92333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algn="ctr" rtl="0">
              <a:spcAft>
                <a:spcPts val="1000"/>
              </a:spcAft>
            </a:pPr>
            <a:r>
              <a:rPr lang="en-US" b="1" dirty="0">
                <a:solidFill>
                  <a:srgbClr val="000000"/>
                </a:solidFill>
                <a:latin typeface="Calibri" panose="020F0502020204030204" pitchFamily="34" charset="0"/>
                <a:ea typeface="Arial" pitchFamily="34" charset="0"/>
                <a:cs typeface="Arial" pitchFamily="34" charset="0"/>
              </a:rPr>
              <a:t>How might we prepare them for lifelong growth?</a:t>
            </a:r>
            <a:endParaRPr lang="en-US" b="1" dirty="0">
              <a:solidFill>
                <a:srgbClr val="000000"/>
              </a:solidFill>
              <a:latin typeface="Calibri" panose="020F0502020204030204" pitchFamily="34" charset="0"/>
              <a:cs typeface="Arial" pitchFamily="34" charset="0"/>
            </a:endParaRPr>
          </a:p>
        </p:txBody>
      </p:sp>
      <p:cxnSp>
        <p:nvCxnSpPr>
          <p:cNvPr id="1038" name="AutoShape 14"/>
          <p:cNvCxnSpPr>
            <a:cxnSpLocks noChangeShapeType="1"/>
          </p:cNvCxnSpPr>
          <p:nvPr/>
        </p:nvCxnSpPr>
        <p:spPr bwMode="auto">
          <a:xfrm>
            <a:off x="7246756" y="2997890"/>
            <a:ext cx="414254" cy="1817715"/>
          </a:xfrm>
          <a:prstGeom prst="straightConnector1">
            <a:avLst/>
          </a:prstGeom>
          <a:noFill/>
          <a:ln w="25400">
            <a:solidFill>
              <a:srgbClr val="000000"/>
            </a:solidFill>
            <a:round/>
            <a:headEnd type="arrow" w="med" len="med"/>
            <a:tailEnd/>
          </a:ln>
        </p:spPr>
      </p:cxnSp>
      <p:sp>
        <p:nvSpPr>
          <p:cNvPr id="1039" name="Text Box 15"/>
          <p:cNvSpPr txBox="1">
            <a:spLocks noChangeArrowheads="1"/>
          </p:cNvSpPr>
          <p:nvPr/>
        </p:nvSpPr>
        <p:spPr bwMode="auto">
          <a:xfrm>
            <a:off x="6422422" y="1219200"/>
            <a:ext cx="2340578" cy="1200329"/>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algn="ctr" rtl="0">
              <a:spcAft>
                <a:spcPts val="1000"/>
              </a:spcAft>
            </a:pPr>
            <a:r>
              <a:rPr lang="en-US" b="1" dirty="0">
                <a:solidFill>
                  <a:srgbClr val="000000"/>
                </a:solidFill>
                <a:latin typeface="Calibri" panose="020F0502020204030204" pitchFamily="34" charset="0"/>
                <a:ea typeface="Arial" pitchFamily="34" charset="0"/>
                <a:cs typeface="Arial" pitchFamily="34" charset="0"/>
              </a:rPr>
              <a:t>What do we long for them to be? Effective men and women for an effective church.</a:t>
            </a:r>
            <a:endParaRPr lang="en-US" b="1" dirty="0">
              <a:solidFill>
                <a:srgbClr val="000000"/>
              </a:solidFill>
              <a:latin typeface="Calibri" panose="020F0502020204030204" pitchFamily="34" charset="0"/>
              <a:cs typeface="Arial" pitchFamily="34" charset="0"/>
            </a:endParaRPr>
          </a:p>
        </p:txBody>
      </p:sp>
      <p:cxnSp>
        <p:nvCxnSpPr>
          <p:cNvPr id="1040" name="AutoShape 16"/>
          <p:cNvCxnSpPr>
            <a:cxnSpLocks noChangeShapeType="1"/>
          </p:cNvCxnSpPr>
          <p:nvPr/>
        </p:nvCxnSpPr>
        <p:spPr bwMode="auto">
          <a:xfrm>
            <a:off x="7786865" y="2417720"/>
            <a:ext cx="366834" cy="554080"/>
          </a:xfrm>
          <a:prstGeom prst="straightConnector1">
            <a:avLst/>
          </a:prstGeom>
          <a:noFill/>
          <a:ln w="25400">
            <a:solidFill>
              <a:srgbClr val="000000"/>
            </a:solidFill>
            <a:round/>
            <a:headEnd/>
            <a:tailEnd type="arrow" w="med" len="med"/>
          </a:ln>
        </p:spPr>
      </p:cxnSp>
      <p:sp>
        <p:nvSpPr>
          <p:cNvPr id="1041" name="Text Box 17"/>
          <p:cNvSpPr txBox="1">
            <a:spLocks noChangeArrowheads="1"/>
          </p:cNvSpPr>
          <p:nvPr/>
        </p:nvSpPr>
        <p:spPr bwMode="auto">
          <a:xfrm>
            <a:off x="2590800" y="2067580"/>
            <a:ext cx="3173260" cy="523220"/>
          </a:xfrm>
          <a:prstGeom prst="rect">
            <a:avLst/>
          </a:prstGeom>
          <a:solidFill>
            <a:schemeClr val="bg1"/>
          </a:solidFill>
          <a:ln w="25400">
            <a:solidFill>
              <a:schemeClr val="tx1"/>
            </a:solidFill>
            <a:miter lim="800000"/>
            <a:headEnd/>
            <a:tailEnd/>
          </a:ln>
        </p:spPr>
        <p:txBody>
          <a:bodyPr vert="horz" wrap="square" lIns="91440" tIns="45720" rIns="91440" bIns="45720" numCol="1" anchor="t" anchorCtr="0" compatLnSpc="1">
            <a:prstTxWarp prst="textNoShape">
              <a:avLst/>
            </a:prstTxWarp>
            <a:spAutoFit/>
          </a:bodyPr>
          <a:lstStyle/>
          <a:p>
            <a:pPr algn="ctr" rtl="0">
              <a:spcAft>
                <a:spcPts val="1000"/>
              </a:spcAft>
            </a:pPr>
            <a:r>
              <a:rPr lang="en-US" sz="2800" b="1" dirty="0">
                <a:solidFill>
                  <a:srgbClr val="FF0000"/>
                </a:solidFill>
                <a:effectLst>
                  <a:outerShdw blurRad="38100" dist="38100" dir="2700000" algn="tl">
                    <a:srgbClr val="000000">
                      <a:alpha val="43137"/>
                    </a:srgbClr>
                  </a:outerShdw>
                </a:effectLst>
                <a:latin typeface="Calibri" panose="020F0502020204030204" pitchFamily="34" charset="0"/>
                <a:ea typeface="Arial" pitchFamily="34" charset="0"/>
                <a:cs typeface="Arial" pitchFamily="34" charset="0"/>
              </a:rPr>
              <a:t>Our Curriculum</a:t>
            </a:r>
            <a:endParaRPr lang="en-US" sz="2800" b="1" dirty="0">
              <a:solidFill>
                <a:srgbClr val="FF0000"/>
              </a:solidFill>
              <a:effectLst>
                <a:outerShdw blurRad="38100" dist="38100" dir="2700000" algn="tl">
                  <a:srgbClr val="000000">
                    <a:alpha val="43137"/>
                  </a:srgbClr>
                </a:outerShdw>
              </a:effectLst>
              <a:latin typeface="Calibri" panose="020F0502020204030204" pitchFamily="34" charset="0"/>
              <a:cs typeface="Arial" pitchFamily="34" charset="0"/>
            </a:endParaRPr>
          </a:p>
        </p:txBody>
      </p:sp>
      <p:cxnSp>
        <p:nvCxnSpPr>
          <p:cNvPr id="1042" name="AutoShape 18"/>
          <p:cNvCxnSpPr>
            <a:cxnSpLocks noChangeShapeType="1"/>
          </p:cNvCxnSpPr>
          <p:nvPr/>
        </p:nvCxnSpPr>
        <p:spPr bwMode="auto">
          <a:xfrm flipH="1">
            <a:off x="3693538" y="2765370"/>
            <a:ext cx="985083" cy="0"/>
          </a:xfrm>
          <a:prstGeom prst="straightConnector1">
            <a:avLst/>
          </a:prstGeom>
          <a:noFill/>
          <a:ln w="38100">
            <a:solidFill>
              <a:srgbClr val="FF0000"/>
            </a:solidFill>
            <a:round/>
            <a:headEnd type="arrow" w="med" len="med"/>
            <a:tailEnd/>
          </a:ln>
        </p:spPr>
      </p:cxnSp>
    </p:spTree>
    <p:extLst>
      <p:ext uri="{BB962C8B-B14F-4D97-AF65-F5344CB8AC3E}">
        <p14:creationId xmlns:p14="http://schemas.microsoft.com/office/powerpoint/2010/main" val="3520935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LB"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LB"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LB"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LB"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LB"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LB"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LB"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LB"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4569</TotalTime>
  <Words>1210</Words>
  <Application>Microsoft Office PowerPoint</Application>
  <PresentationFormat>On-screen Show (4:3)</PresentationFormat>
  <Paragraphs>132</Paragraphs>
  <Slides>19</Slides>
  <Notes>17</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19</vt:i4>
      </vt:variant>
    </vt:vector>
  </HeadingPairs>
  <TitlesOfParts>
    <vt:vector size="31" baseType="lpstr">
      <vt:lpstr>Arial</vt:lpstr>
      <vt:lpstr>Calibri</vt:lpstr>
      <vt:lpstr>Calibri Light</vt:lpstr>
      <vt:lpstr>Symbol</vt:lpstr>
      <vt:lpstr>Tahoma</vt:lpstr>
      <vt:lpstr>Wingdings 3</vt:lpstr>
      <vt:lpstr>Default Design</vt:lpstr>
      <vt:lpstr>18_Default Design</vt:lpstr>
      <vt:lpstr>4_Office Theme</vt:lpstr>
      <vt:lpstr>21_Default Design</vt:lpstr>
      <vt:lpstr>Office Theme</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Recreating the Seminary Curriculum to Fulfill our Purposes</dc:title>
  <dc:creator>Perry Shaw</dc:creator>
  <cp:lastModifiedBy>Michael Kelly</cp:lastModifiedBy>
  <cp:revision>547</cp:revision>
  <cp:lastPrinted>2017-12-04T05:04:19Z</cp:lastPrinted>
  <dcterms:created xsi:type="dcterms:W3CDTF">2005-12-30T13:11:39Z</dcterms:created>
  <dcterms:modified xsi:type="dcterms:W3CDTF">2017-12-06T11:14:15Z</dcterms:modified>
</cp:coreProperties>
</file>